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328" r:id="rId2"/>
    <p:sldId id="329" r:id="rId3"/>
    <p:sldId id="330" r:id="rId4"/>
    <p:sldId id="353" r:id="rId5"/>
    <p:sldId id="354" r:id="rId6"/>
    <p:sldId id="355" r:id="rId7"/>
    <p:sldId id="356" r:id="rId8"/>
    <p:sldId id="357" r:id="rId9"/>
    <p:sldId id="358" r:id="rId10"/>
    <p:sldId id="359" r:id="rId11"/>
    <p:sldId id="331" r:id="rId12"/>
    <p:sldId id="360" r:id="rId13"/>
    <p:sldId id="370" r:id="rId14"/>
    <p:sldId id="333" r:id="rId15"/>
    <p:sldId id="334" r:id="rId16"/>
    <p:sldId id="336" r:id="rId17"/>
    <p:sldId id="337" r:id="rId18"/>
    <p:sldId id="361" r:id="rId19"/>
    <p:sldId id="362" r:id="rId20"/>
    <p:sldId id="364" r:id="rId21"/>
    <p:sldId id="371" r:id="rId22"/>
    <p:sldId id="363" r:id="rId23"/>
    <p:sldId id="365" r:id="rId24"/>
    <p:sldId id="341" r:id="rId25"/>
    <p:sldId id="366" r:id="rId26"/>
    <p:sldId id="343" r:id="rId27"/>
    <p:sldId id="367" r:id="rId28"/>
    <p:sldId id="368" r:id="rId29"/>
    <p:sldId id="345" r:id="rId30"/>
    <p:sldId id="346" r:id="rId31"/>
    <p:sldId id="369" r:id="rId32"/>
    <p:sldId id="348" r:id="rId33"/>
    <p:sldId id="349" r:id="rId34"/>
    <p:sldId id="350" r:id="rId35"/>
    <p:sldId id="351" r:id="rId36"/>
  </p:sldIdLst>
  <p:sldSz cx="9144000" cy="5143500" type="screen16x9"/>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99">
          <p15:clr>
            <a:srgbClr val="A4A3A4"/>
          </p15:clr>
        </p15:guide>
        <p15:guide id="2" pos="4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6FFA"/>
    <a:srgbClr val="BC6CED"/>
    <a:srgbClr val="007396"/>
    <a:srgbClr val="59BEC9"/>
    <a:srgbClr val="F1B523"/>
    <a:srgbClr val="EDEDED"/>
    <a:srgbClr val="FFB952"/>
    <a:srgbClr val="B1B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8"/>
    <p:restoredTop sz="91455"/>
  </p:normalViewPr>
  <p:slideViewPr>
    <p:cSldViewPr snapToGrid="0" snapToObjects="1">
      <p:cViewPr varScale="1">
        <p:scale>
          <a:sx n="114" d="100"/>
          <a:sy n="114" d="100"/>
        </p:scale>
        <p:origin x="1256" y="168"/>
      </p:cViewPr>
      <p:guideLst>
        <p:guide orient="horz" pos="2899"/>
        <p:guide pos="49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18494E-CA58-EE43-A1DD-F8DDCEEBE1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9017D3-02FD-B440-A408-C9F6BEE191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62465B-12BC-AF4B-87DE-D94ACC12870A}" type="datetimeFigureOut">
              <a:rPr lang="en-US" smtClean="0"/>
              <a:t>7/7/18</a:t>
            </a:fld>
            <a:endParaRPr lang="en-US"/>
          </a:p>
        </p:txBody>
      </p:sp>
      <p:sp>
        <p:nvSpPr>
          <p:cNvPr id="4" name="Footer Placeholder 3">
            <a:extLst>
              <a:ext uri="{FF2B5EF4-FFF2-40B4-BE49-F238E27FC236}">
                <a16:creationId xmlns:a16="http://schemas.microsoft.com/office/drawing/2014/main" id="{6054FDCF-200A-0E48-8C34-9CE241C885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3BDD52-0CEC-9F4C-A0FD-A2BD8334CA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E0B616-0663-DD46-9381-94F81A8321A6}" type="slidenum">
              <a:rPr lang="en-US" smtClean="0"/>
              <a:t>‹#›</a:t>
            </a:fld>
            <a:endParaRPr lang="en-US"/>
          </a:p>
        </p:txBody>
      </p:sp>
    </p:spTree>
    <p:extLst>
      <p:ext uri="{BB962C8B-B14F-4D97-AF65-F5344CB8AC3E}">
        <p14:creationId xmlns:p14="http://schemas.microsoft.com/office/powerpoint/2010/main" val="4294554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DDA1C-5016-704B-8118-08AD164B5822}" type="datetimeFigureOut">
              <a:rPr lang="en-US" smtClean="0"/>
              <a:t>7/7/18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6C106-4089-BB4D-9FF0-DF66D6CD0B2C}" type="slidenum">
              <a:rPr lang="en-US" smtClean="0"/>
              <a:t>‹#›</a:t>
            </a:fld>
            <a:endParaRPr lang="en-US"/>
          </a:p>
        </p:txBody>
      </p:sp>
    </p:spTree>
    <p:extLst>
      <p:ext uri="{BB962C8B-B14F-4D97-AF65-F5344CB8AC3E}">
        <p14:creationId xmlns:p14="http://schemas.microsoft.com/office/powerpoint/2010/main" val="858303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6C106-4089-BB4D-9FF0-DF66D6CD0B2C}" type="slidenum">
              <a:rPr lang="en-US" smtClean="0"/>
              <a:t>34</a:t>
            </a:fld>
            <a:endParaRPr lang="en-US"/>
          </a:p>
        </p:txBody>
      </p:sp>
    </p:spTree>
    <p:extLst>
      <p:ext uri="{BB962C8B-B14F-4D97-AF65-F5344CB8AC3E}">
        <p14:creationId xmlns:p14="http://schemas.microsoft.com/office/powerpoint/2010/main" val="3328966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Tittel 1"/>
          <p:cNvSpPr>
            <a:spLocks noGrp="1"/>
          </p:cNvSpPr>
          <p:nvPr>
            <p:ph type="ctrTitle"/>
          </p:nvPr>
        </p:nvSpPr>
        <p:spPr>
          <a:xfrm>
            <a:off x="685800" y="1432806"/>
            <a:ext cx="4934354" cy="1102519"/>
          </a:xfrm>
        </p:spPr>
        <p:txBody>
          <a:bodyPr/>
          <a:lstStyle/>
          <a:p>
            <a:r>
              <a:rPr lang="en-US" noProof="0"/>
              <a:t>Click to edit Master title style</a:t>
            </a:r>
            <a:endParaRPr lang="nb-NO" noProof="0"/>
          </a:p>
        </p:txBody>
      </p:sp>
      <p:sp>
        <p:nvSpPr>
          <p:cNvPr id="3" name="Undertittel 2"/>
          <p:cNvSpPr>
            <a:spLocks noGrp="1"/>
          </p:cNvSpPr>
          <p:nvPr>
            <p:ph type="subTitle" idx="1"/>
          </p:nvPr>
        </p:nvSpPr>
        <p:spPr>
          <a:xfrm>
            <a:off x="694366" y="2704629"/>
            <a:ext cx="4675782" cy="1314450"/>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nb-NO" noProof="0"/>
          </a:p>
        </p:txBody>
      </p:sp>
      <p:cxnSp>
        <p:nvCxnSpPr>
          <p:cNvPr id="28" name="Rett linje 27"/>
          <p:cNvCxnSpPr/>
          <p:nvPr userDrawn="1"/>
        </p:nvCxnSpPr>
        <p:spPr>
          <a:xfrm>
            <a:off x="790575" y="2617829"/>
            <a:ext cx="4579572" cy="1191"/>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3" name="Bild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 y="3"/>
            <a:ext cx="1183204" cy="1979702"/>
          </a:xfrm>
          <a:prstGeom prst="rect">
            <a:avLst/>
          </a:prstGeom>
        </p:spPr>
      </p:pic>
      <p:pic>
        <p:nvPicPr>
          <p:cNvPr id="14" name="Bilde 13" descr="LogoNorsk.png"/>
          <p:cNvPicPr>
            <a:picLocks noChangeAspect="1"/>
          </p:cNvPicPr>
          <p:nvPr userDrawn="1"/>
        </p:nvPicPr>
        <p:blipFill>
          <a:blip r:embed="rId4"/>
          <a:stretch>
            <a:fillRect/>
          </a:stretch>
        </p:blipFill>
        <p:spPr>
          <a:xfrm>
            <a:off x="8363041" y="4384258"/>
            <a:ext cx="543971" cy="532755"/>
          </a:xfrm>
          <a:prstGeom prst="rect">
            <a:avLst/>
          </a:prstGeom>
        </p:spPr>
      </p:pic>
      <p:cxnSp>
        <p:nvCxnSpPr>
          <p:cNvPr id="16" name="Rett linje 15"/>
          <p:cNvCxnSpPr/>
          <p:nvPr userDrawn="1"/>
        </p:nvCxnSpPr>
        <p:spPr>
          <a:xfrm flipV="1">
            <a:off x="2488893" y="2162369"/>
            <a:ext cx="6655107" cy="2981139"/>
          </a:xfrm>
          <a:prstGeom prst="line">
            <a:avLst/>
          </a:prstGeom>
          <a:ln w="25400" cap="flat" cmpd="sng" algn="ctr">
            <a:solidFill>
              <a:schemeClr val="accent6">
                <a:lumMod val="20000"/>
                <a:lumOff val="80000"/>
                <a:alpha val="37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Rett linje 18"/>
          <p:cNvCxnSpPr/>
          <p:nvPr userDrawn="1"/>
        </p:nvCxnSpPr>
        <p:spPr>
          <a:xfrm rot="16200000" flipH="1">
            <a:off x="5115120" y="1979572"/>
            <a:ext cx="4297813" cy="2030055"/>
          </a:xfrm>
          <a:prstGeom prst="line">
            <a:avLst/>
          </a:prstGeom>
          <a:ln w="19050" cap="flat" cmpd="sng" algn="ctr">
            <a:solidFill>
              <a:schemeClr val="accent6">
                <a:lumMod val="20000"/>
                <a:lumOff val="80000"/>
                <a:alpha val="49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Rett linje 19"/>
          <p:cNvCxnSpPr/>
          <p:nvPr userDrawn="1"/>
        </p:nvCxnSpPr>
        <p:spPr>
          <a:xfrm>
            <a:off x="5668985" y="2291719"/>
            <a:ext cx="3475015" cy="1382210"/>
          </a:xfrm>
          <a:prstGeom prst="line">
            <a:avLst/>
          </a:prstGeom>
          <a:ln w="19050" cap="flat" cmpd="sng" algn="ctr">
            <a:solidFill>
              <a:schemeClr val="accent6">
                <a:lumMod val="20000"/>
                <a:lumOff val="80000"/>
                <a:alpha val="19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Rett linje 20"/>
          <p:cNvCxnSpPr/>
          <p:nvPr userDrawn="1"/>
        </p:nvCxnSpPr>
        <p:spPr>
          <a:xfrm flipH="1">
            <a:off x="4628412" y="-83976"/>
            <a:ext cx="1994100" cy="5227483"/>
          </a:xfrm>
          <a:prstGeom prst="line">
            <a:avLst/>
          </a:prstGeom>
          <a:ln w="50800" cap="flat" cmpd="sng" algn="ctr">
            <a:solidFill>
              <a:srgbClr val="0073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endParaRPr lang="nb-NO" noProof="0"/>
          </a:p>
        </p:txBody>
      </p:sp>
      <p:sp>
        <p:nvSpPr>
          <p:cNvPr id="3" name="Plassholder for innhold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4" name="Plassholder for dato 3"/>
          <p:cNvSpPr>
            <a:spLocks noGrp="1"/>
          </p:cNvSpPr>
          <p:nvPr>
            <p:ph type="dt" sz="half" idx="10"/>
          </p:nvPr>
        </p:nvSpPr>
        <p:spPr/>
        <p:txBody>
          <a:bodyPr/>
          <a:lstStyle/>
          <a:p>
            <a:fld id="{8DF9E8F3-4849-FA48-B4C8-2D894E979956}" type="datetimeFigureOut">
              <a:rPr lang="nb-NO" noProof="0" smtClean="0"/>
              <a:pPr/>
              <a:t>07.07.2018</a:t>
            </a:fld>
            <a:endParaRPr lang="nb-NO" noProof="0"/>
          </a:p>
        </p:txBody>
      </p:sp>
      <p:sp>
        <p:nvSpPr>
          <p:cNvPr id="5" name="Plassholder for bunntekst 4"/>
          <p:cNvSpPr>
            <a:spLocks noGrp="1"/>
          </p:cNvSpPr>
          <p:nvPr>
            <p:ph type="ftr" sz="quarter" idx="11"/>
          </p:nvPr>
        </p:nvSpPr>
        <p:spPr/>
        <p:txBody>
          <a:bodyPr/>
          <a:lstStyle/>
          <a:p>
            <a:endParaRPr lang="nb-NO" noProof="0"/>
          </a:p>
        </p:txBody>
      </p:sp>
      <p:sp>
        <p:nvSpPr>
          <p:cNvPr id="6" name="Plassholder for lysbildenummer 5"/>
          <p:cNvSpPr>
            <a:spLocks noGrp="1"/>
          </p:cNvSpPr>
          <p:nvPr>
            <p:ph type="sldNum" sz="quarter" idx="12"/>
          </p:nvPr>
        </p:nvSpPr>
        <p:spPr/>
        <p:txBody>
          <a:bodyPr/>
          <a:lstStyle/>
          <a:p>
            <a:fld id="{48967F36-0B61-F749-ACDB-F36D75792314}" type="slidenum">
              <a:rPr lang="nb-NO" noProof="0" smtClean="0"/>
              <a:pPr/>
              <a:t>‹#›</a:t>
            </a:fld>
            <a:endParaRPr lang="nb-NO"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endParaRPr lang="nb-NO" noProof="0"/>
          </a:p>
        </p:txBody>
      </p:sp>
      <p:sp>
        <p:nvSpPr>
          <p:cNvPr id="3" name="Plassholder for innhold 2"/>
          <p:cNvSpPr>
            <a:spLocks noGrp="1"/>
          </p:cNvSpPr>
          <p:nvPr>
            <p:ph sz="half" idx="1"/>
          </p:nvPr>
        </p:nvSpPr>
        <p:spPr>
          <a:xfrm>
            <a:off x="670300" y="1378339"/>
            <a:ext cx="3710048" cy="3216287"/>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5" name="Plassholder for dato 4"/>
          <p:cNvSpPr>
            <a:spLocks noGrp="1"/>
          </p:cNvSpPr>
          <p:nvPr>
            <p:ph type="dt" sz="half" idx="10"/>
          </p:nvPr>
        </p:nvSpPr>
        <p:spPr/>
        <p:txBody>
          <a:bodyPr/>
          <a:lstStyle/>
          <a:p>
            <a:fld id="{8DF9E8F3-4849-FA48-B4C8-2D894E979956}" type="datetimeFigureOut">
              <a:rPr lang="nb-NO" noProof="0" smtClean="0"/>
              <a:pPr/>
              <a:t>07.07.2018</a:t>
            </a:fld>
            <a:endParaRPr lang="nb-NO" noProof="0"/>
          </a:p>
        </p:txBody>
      </p:sp>
      <p:sp>
        <p:nvSpPr>
          <p:cNvPr id="6" name="Plassholder for bunntekst 5"/>
          <p:cNvSpPr>
            <a:spLocks noGrp="1"/>
          </p:cNvSpPr>
          <p:nvPr>
            <p:ph type="ftr" sz="quarter" idx="11"/>
          </p:nvPr>
        </p:nvSpPr>
        <p:spPr/>
        <p:txBody>
          <a:bodyPr/>
          <a:lstStyle/>
          <a:p>
            <a:endParaRPr lang="nb-NO" noProof="0"/>
          </a:p>
        </p:txBody>
      </p:sp>
      <p:sp>
        <p:nvSpPr>
          <p:cNvPr id="7" name="Plassholder for lysbildenummer 6"/>
          <p:cNvSpPr>
            <a:spLocks noGrp="1"/>
          </p:cNvSpPr>
          <p:nvPr>
            <p:ph type="sldNum" sz="quarter" idx="12"/>
          </p:nvPr>
        </p:nvSpPr>
        <p:spPr/>
        <p:txBody>
          <a:bodyPr/>
          <a:lstStyle/>
          <a:p>
            <a:fld id="{48967F36-0B61-F749-ACDB-F36D75792314}" type="slidenum">
              <a:rPr lang="nb-NO" noProof="0" smtClean="0"/>
              <a:pPr/>
              <a:t>‹#›</a:t>
            </a:fld>
            <a:endParaRPr lang="nb-NO" noProof="0"/>
          </a:p>
        </p:txBody>
      </p:sp>
      <p:sp>
        <p:nvSpPr>
          <p:cNvPr id="8" name="Plassholder for innhold 2"/>
          <p:cNvSpPr>
            <a:spLocks noGrp="1"/>
          </p:cNvSpPr>
          <p:nvPr>
            <p:ph sz="half" idx="13"/>
          </p:nvPr>
        </p:nvSpPr>
        <p:spPr>
          <a:xfrm>
            <a:off x="4848834" y="1378339"/>
            <a:ext cx="3710048" cy="3216287"/>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endParaRPr lang="nb-NO" noProof="0"/>
          </a:p>
        </p:txBody>
      </p:sp>
      <p:sp>
        <p:nvSpPr>
          <p:cNvPr id="3" name="Plassholder for dato 2"/>
          <p:cNvSpPr>
            <a:spLocks noGrp="1"/>
          </p:cNvSpPr>
          <p:nvPr>
            <p:ph type="dt" sz="half" idx="10"/>
          </p:nvPr>
        </p:nvSpPr>
        <p:spPr/>
        <p:txBody>
          <a:bodyPr/>
          <a:lstStyle/>
          <a:p>
            <a:fld id="{8DF9E8F3-4849-FA48-B4C8-2D894E979956}" type="datetimeFigureOut">
              <a:rPr lang="nb-NO" noProof="0" smtClean="0"/>
              <a:pPr/>
              <a:t>07.07.2018</a:t>
            </a:fld>
            <a:endParaRPr lang="nb-NO" noProof="0"/>
          </a:p>
        </p:txBody>
      </p:sp>
      <p:sp>
        <p:nvSpPr>
          <p:cNvPr id="4" name="Plassholder for bunntekst 3"/>
          <p:cNvSpPr>
            <a:spLocks noGrp="1"/>
          </p:cNvSpPr>
          <p:nvPr>
            <p:ph type="ftr" sz="quarter" idx="11"/>
          </p:nvPr>
        </p:nvSpPr>
        <p:spPr/>
        <p:txBody>
          <a:bodyPr/>
          <a:lstStyle/>
          <a:p>
            <a:endParaRPr lang="nb-NO" noProof="0"/>
          </a:p>
        </p:txBody>
      </p:sp>
      <p:sp>
        <p:nvSpPr>
          <p:cNvPr id="5" name="Plassholder for lysbildenummer 4"/>
          <p:cNvSpPr>
            <a:spLocks noGrp="1"/>
          </p:cNvSpPr>
          <p:nvPr>
            <p:ph type="sldNum" sz="quarter" idx="12"/>
          </p:nvPr>
        </p:nvSpPr>
        <p:spPr/>
        <p:txBody>
          <a:bodyPr/>
          <a:lstStyle/>
          <a:p>
            <a:fld id="{48967F36-0B61-F749-ACDB-F36D75792314}" type="slidenum">
              <a:rPr lang="nb-NO" noProof="0" smtClean="0"/>
              <a:pPr/>
              <a:t>‹#›</a:t>
            </a:fld>
            <a:endParaRPr lang="nb-NO"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DF9E8F3-4849-FA48-B4C8-2D894E979956}" type="datetimeFigureOut">
              <a:rPr lang="nb-NO" noProof="0" smtClean="0"/>
              <a:pPr/>
              <a:t>07.07.2018</a:t>
            </a:fld>
            <a:endParaRPr lang="nb-NO" noProof="0"/>
          </a:p>
        </p:txBody>
      </p:sp>
      <p:sp>
        <p:nvSpPr>
          <p:cNvPr id="3" name="Plassholder for bunntekst 2"/>
          <p:cNvSpPr>
            <a:spLocks noGrp="1"/>
          </p:cNvSpPr>
          <p:nvPr>
            <p:ph type="ftr" sz="quarter" idx="11"/>
          </p:nvPr>
        </p:nvSpPr>
        <p:spPr/>
        <p:txBody>
          <a:bodyPr/>
          <a:lstStyle/>
          <a:p>
            <a:endParaRPr lang="nb-NO" noProof="0"/>
          </a:p>
        </p:txBody>
      </p:sp>
      <p:sp>
        <p:nvSpPr>
          <p:cNvPr id="4" name="Plassholder for lysbildenummer 3"/>
          <p:cNvSpPr>
            <a:spLocks noGrp="1"/>
          </p:cNvSpPr>
          <p:nvPr>
            <p:ph type="sldNum" sz="quarter" idx="12"/>
          </p:nvPr>
        </p:nvSpPr>
        <p:spPr/>
        <p:txBody>
          <a:bodyPr/>
          <a:lstStyle/>
          <a:p>
            <a:fld id="{48967F36-0B61-F749-ACDB-F36D75792314}" type="slidenum">
              <a:rPr lang="nb-NO" noProof="0" smtClean="0"/>
              <a:pPr/>
              <a:t>‹#›</a:t>
            </a:fld>
            <a:endParaRPr lang="nb-NO"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17" name="Bild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18" name="Bild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 y="3"/>
            <a:ext cx="1183204" cy="1979702"/>
          </a:xfrm>
          <a:prstGeom prst="rect">
            <a:avLst/>
          </a:prstGeom>
        </p:spPr>
      </p:pic>
      <p:pic>
        <p:nvPicPr>
          <p:cNvPr id="19" name="Bilde 18" descr="LogoNorsk.png"/>
          <p:cNvPicPr>
            <a:picLocks noChangeAspect="1"/>
          </p:cNvPicPr>
          <p:nvPr userDrawn="1"/>
        </p:nvPicPr>
        <p:blipFill>
          <a:blip r:embed="rId4"/>
          <a:stretch>
            <a:fillRect/>
          </a:stretch>
        </p:blipFill>
        <p:spPr>
          <a:xfrm>
            <a:off x="8363041" y="4384258"/>
            <a:ext cx="543971" cy="532755"/>
          </a:xfrm>
          <a:prstGeom prst="rect">
            <a:avLst/>
          </a:prstGeom>
        </p:spPr>
      </p:pic>
      <p:cxnSp>
        <p:nvCxnSpPr>
          <p:cNvPr id="20" name="Rett linje 19"/>
          <p:cNvCxnSpPr/>
          <p:nvPr userDrawn="1"/>
        </p:nvCxnSpPr>
        <p:spPr>
          <a:xfrm flipV="1">
            <a:off x="2488893" y="2035780"/>
            <a:ext cx="6953942" cy="3107727"/>
          </a:xfrm>
          <a:prstGeom prst="line">
            <a:avLst/>
          </a:prstGeom>
          <a:ln w="25400" cap="flat" cmpd="sng" algn="ctr">
            <a:solidFill>
              <a:schemeClr val="accent6">
                <a:lumMod val="20000"/>
                <a:lumOff val="80000"/>
                <a:alpha val="37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Rett linje 20"/>
          <p:cNvCxnSpPr/>
          <p:nvPr userDrawn="1"/>
        </p:nvCxnSpPr>
        <p:spPr>
          <a:xfrm rot="16200000" flipH="1">
            <a:off x="5115120" y="1979572"/>
            <a:ext cx="4297813" cy="2030055"/>
          </a:xfrm>
          <a:prstGeom prst="line">
            <a:avLst/>
          </a:prstGeom>
          <a:ln w="19050" cap="flat" cmpd="sng" algn="ctr">
            <a:solidFill>
              <a:schemeClr val="accent6">
                <a:lumMod val="20000"/>
                <a:lumOff val="80000"/>
                <a:alpha val="49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Rett linje 21"/>
          <p:cNvCxnSpPr/>
          <p:nvPr userDrawn="1"/>
        </p:nvCxnSpPr>
        <p:spPr>
          <a:xfrm>
            <a:off x="5668985" y="2291719"/>
            <a:ext cx="3773855" cy="1504193"/>
          </a:xfrm>
          <a:prstGeom prst="line">
            <a:avLst/>
          </a:prstGeom>
          <a:ln w="19050" cap="flat" cmpd="sng" algn="ctr">
            <a:solidFill>
              <a:schemeClr val="accent6">
                <a:lumMod val="20000"/>
                <a:lumOff val="80000"/>
                <a:alpha val="19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Rett linje 22"/>
          <p:cNvCxnSpPr/>
          <p:nvPr userDrawn="1"/>
        </p:nvCxnSpPr>
        <p:spPr>
          <a:xfrm rot="5400000">
            <a:off x="2396684" y="669670"/>
            <a:ext cx="6858000" cy="2620072"/>
          </a:xfrm>
          <a:prstGeom prst="line">
            <a:avLst/>
          </a:prstGeom>
          <a:ln w="50800" cap="flat" cmpd="sng" algn="ctr">
            <a:solidFill>
              <a:srgbClr val="0073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Plassholder for dato 2"/>
          <p:cNvSpPr>
            <a:spLocks noGrp="1"/>
          </p:cNvSpPr>
          <p:nvPr>
            <p:ph type="dt" sz="half" idx="10"/>
          </p:nvPr>
        </p:nvSpPr>
        <p:spPr/>
        <p:txBody>
          <a:bodyPr/>
          <a:lstStyle/>
          <a:p>
            <a:fld id="{8DF9E8F3-4849-FA48-B4C8-2D894E979956}" type="datetimeFigureOut">
              <a:rPr lang="nb-NO" noProof="0" smtClean="0"/>
              <a:pPr/>
              <a:t>07.07.2018</a:t>
            </a:fld>
            <a:endParaRPr lang="nb-NO" noProof="0"/>
          </a:p>
        </p:txBody>
      </p:sp>
      <p:sp>
        <p:nvSpPr>
          <p:cNvPr id="4" name="Plassholder for bunntekst 3"/>
          <p:cNvSpPr>
            <a:spLocks noGrp="1"/>
          </p:cNvSpPr>
          <p:nvPr>
            <p:ph type="ftr" sz="quarter" idx="11"/>
          </p:nvPr>
        </p:nvSpPr>
        <p:spPr/>
        <p:txBody>
          <a:bodyPr/>
          <a:lstStyle/>
          <a:p>
            <a:endParaRPr lang="nb-NO" noProof="0"/>
          </a:p>
        </p:txBody>
      </p:sp>
      <p:sp>
        <p:nvSpPr>
          <p:cNvPr id="5" name="Plassholder for lysbildenummer 4"/>
          <p:cNvSpPr>
            <a:spLocks noGrp="1"/>
          </p:cNvSpPr>
          <p:nvPr>
            <p:ph type="sldNum" sz="quarter" idx="12"/>
          </p:nvPr>
        </p:nvSpPr>
        <p:spPr/>
        <p:txBody>
          <a:bodyPr/>
          <a:lstStyle/>
          <a:p>
            <a:fld id="{48967F36-0B61-F749-ACDB-F36D75792314}" type="slidenum">
              <a:rPr lang="nb-NO" noProof="0" smtClean="0"/>
              <a:pPr/>
              <a:t>‹#›</a:t>
            </a:fld>
            <a:endParaRPr lang="nb-NO" noProof="0"/>
          </a:p>
        </p:txBody>
      </p:sp>
      <p:sp>
        <p:nvSpPr>
          <p:cNvPr id="8" name="Undertittel 2"/>
          <p:cNvSpPr>
            <a:spLocks noGrp="1"/>
          </p:cNvSpPr>
          <p:nvPr>
            <p:ph type="subTitle" idx="1"/>
          </p:nvPr>
        </p:nvSpPr>
        <p:spPr>
          <a:xfrm>
            <a:off x="694366" y="2704630"/>
            <a:ext cx="4675782" cy="1205030"/>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nb-NO" noProof="0"/>
          </a:p>
        </p:txBody>
      </p:sp>
      <p:cxnSp>
        <p:nvCxnSpPr>
          <p:cNvPr id="11" name="Rett linje 10"/>
          <p:cNvCxnSpPr/>
          <p:nvPr userDrawn="1"/>
        </p:nvCxnSpPr>
        <p:spPr>
          <a:xfrm>
            <a:off x="5370152" y="3004662"/>
            <a:ext cx="3773855" cy="1128145"/>
          </a:xfrm>
          <a:prstGeom prst="line">
            <a:avLst/>
          </a:prstGeom>
          <a:ln w="19050" cap="flat" cmpd="sng" algn="ctr">
            <a:solidFill>
              <a:schemeClr val="accent6">
                <a:lumMod val="20000"/>
                <a:lumOff val="80000"/>
                <a:alpha val="19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Undertittel 2"/>
          <p:cNvSpPr txBox="1">
            <a:spLocks/>
          </p:cNvSpPr>
          <p:nvPr userDrawn="1"/>
        </p:nvSpPr>
        <p:spPr>
          <a:xfrm>
            <a:off x="694366" y="4432889"/>
            <a:ext cx="4675782" cy="293058"/>
          </a:xfrm>
          <a:prstGeom prst="rect">
            <a:avLst/>
          </a:prstGeom>
        </p:spPr>
        <p:txBody>
          <a:bodyPr vert="horz" lIns="91440" tIns="45720" rIns="91440" bIns="45720" rtlCol="0">
            <a:normAutofit lnSpcReduction="10000"/>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400" b="1" i="0" u="none" strike="noStrike" kern="1200" cap="none" spc="0" normalizeH="0" baseline="0" noProof="0">
                <a:ln>
                  <a:noFill/>
                </a:ln>
                <a:solidFill>
                  <a:schemeClr val="tx1"/>
                </a:solidFill>
                <a:effectLst/>
                <a:uLnTx/>
                <a:uFillTx/>
                <a:latin typeface="Open Sans"/>
                <a:ea typeface="+mn-ea"/>
                <a:cs typeface="Open Sans"/>
              </a:rPr>
              <a:t>uit.no</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1291" cy="5143499"/>
          </a:xfrm>
          <a:prstGeom prst="rect">
            <a:avLst/>
          </a:prstGeom>
        </p:spPr>
      </p:pic>
      <p:sp>
        <p:nvSpPr>
          <p:cNvPr id="2" name="Plassholder for tittel 1"/>
          <p:cNvSpPr>
            <a:spLocks noGrp="1"/>
          </p:cNvSpPr>
          <p:nvPr>
            <p:ph type="title"/>
          </p:nvPr>
        </p:nvSpPr>
        <p:spPr>
          <a:xfrm>
            <a:off x="670300" y="225156"/>
            <a:ext cx="7880116" cy="912695"/>
          </a:xfrm>
          <a:prstGeom prst="rect">
            <a:avLst/>
          </a:prstGeom>
        </p:spPr>
        <p:txBody>
          <a:bodyPr vert="horz" lIns="91440" tIns="45720" rIns="91440" bIns="45720" rtlCol="0" anchor="b">
            <a:normAutofit/>
          </a:bodyPr>
          <a:lstStyle/>
          <a:p>
            <a:r>
              <a:rPr lang="nb-NO" noProof="0"/>
              <a:t>Klikk for å redigere tittelstil</a:t>
            </a:r>
          </a:p>
        </p:txBody>
      </p:sp>
      <p:sp>
        <p:nvSpPr>
          <p:cNvPr id="3" name="Plassholder for tekst 2"/>
          <p:cNvSpPr>
            <a:spLocks noGrp="1"/>
          </p:cNvSpPr>
          <p:nvPr>
            <p:ph type="body" idx="1"/>
          </p:nvPr>
        </p:nvSpPr>
        <p:spPr>
          <a:xfrm>
            <a:off x="670300" y="1313387"/>
            <a:ext cx="7888582" cy="3281235"/>
          </a:xfrm>
          <a:prstGeom prst="rect">
            <a:avLst/>
          </a:prstGeom>
        </p:spPr>
        <p:txBody>
          <a:bodyPr vert="horz" lIns="91440" tIns="45720" rIns="91440" bIns="45720" rtlCol="0">
            <a:normAutofit/>
          </a:body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4" name="Plassholder for dato 3"/>
          <p:cNvSpPr>
            <a:spLocks noGrp="1"/>
          </p:cNvSpPr>
          <p:nvPr>
            <p:ph type="dt" sz="half" idx="2"/>
          </p:nvPr>
        </p:nvSpPr>
        <p:spPr>
          <a:xfrm>
            <a:off x="712383" y="4767264"/>
            <a:ext cx="647649" cy="273844"/>
          </a:xfrm>
          <a:prstGeom prst="rect">
            <a:avLst/>
          </a:prstGeom>
        </p:spPr>
        <p:txBody>
          <a:bodyPr vert="horz" lIns="91440" tIns="45720" rIns="91440" bIns="45720" rtlCol="0" anchor="ctr"/>
          <a:lstStyle>
            <a:lvl1pPr algn="l">
              <a:defRPr sz="900">
                <a:solidFill>
                  <a:schemeClr val="tx1">
                    <a:tint val="75000"/>
                  </a:schemeClr>
                </a:solidFill>
                <a:latin typeface="Arial" pitchFamily="34" charset="0"/>
                <a:cs typeface="Arial" pitchFamily="34" charset="0"/>
              </a:defRPr>
            </a:lvl1pPr>
          </a:lstStyle>
          <a:p>
            <a:fld id="{8DF9E8F3-4849-FA48-B4C8-2D894E979956}" type="datetimeFigureOut">
              <a:rPr lang="nb-NO" noProof="0" smtClean="0"/>
              <a:pPr/>
              <a:t>07.07.2018</a:t>
            </a:fld>
            <a:endParaRPr lang="nb-NO" noProof="0"/>
          </a:p>
        </p:txBody>
      </p:sp>
      <p:sp>
        <p:nvSpPr>
          <p:cNvPr id="5" name="Plassholder for bunntekst 4"/>
          <p:cNvSpPr>
            <a:spLocks noGrp="1"/>
          </p:cNvSpPr>
          <p:nvPr>
            <p:ph type="ftr" sz="quarter" idx="3"/>
          </p:nvPr>
        </p:nvSpPr>
        <p:spPr>
          <a:xfrm>
            <a:off x="1491195" y="4767264"/>
            <a:ext cx="2895600" cy="273844"/>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endParaRPr lang="nb-NO" noProof="0"/>
          </a:p>
        </p:txBody>
      </p:sp>
      <p:sp>
        <p:nvSpPr>
          <p:cNvPr id="6" name="Plassholder for lysbildenummer 5"/>
          <p:cNvSpPr>
            <a:spLocks noGrp="1"/>
          </p:cNvSpPr>
          <p:nvPr>
            <p:ph type="sldNum" sz="quarter" idx="4"/>
          </p:nvPr>
        </p:nvSpPr>
        <p:spPr>
          <a:xfrm>
            <a:off x="6553200" y="4767264"/>
            <a:ext cx="2005682" cy="273844"/>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48967F36-0B61-F749-ACDB-F36D75792314}" type="slidenum">
              <a:rPr lang="nb-NO" noProof="0" smtClean="0"/>
              <a:pPr/>
              <a:t>‹#›</a:t>
            </a:fld>
            <a:endParaRPr lang="nb-NO" noProof="0"/>
          </a:p>
        </p:txBody>
      </p:sp>
      <p:cxnSp>
        <p:nvCxnSpPr>
          <p:cNvPr id="16" name="Rett linje 15"/>
          <p:cNvCxnSpPr/>
          <p:nvPr/>
        </p:nvCxnSpPr>
        <p:spPr>
          <a:xfrm>
            <a:off x="770102" y="1202534"/>
            <a:ext cx="7788780" cy="1191"/>
          </a:xfrm>
          <a:prstGeom prst="line">
            <a:avLst/>
          </a:prstGeom>
          <a:ln w="12700" cap="flat" cmpd="sng" algn="ctr">
            <a:solidFill>
              <a:srgbClr val="0073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Rett linje 12"/>
          <p:cNvCxnSpPr/>
          <p:nvPr userDrawn="1"/>
        </p:nvCxnSpPr>
        <p:spPr>
          <a:xfrm rot="5400000">
            <a:off x="7716651" y="3718876"/>
            <a:ext cx="2085544" cy="76370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Rett linje 14"/>
          <p:cNvCxnSpPr/>
          <p:nvPr userDrawn="1"/>
        </p:nvCxnSpPr>
        <p:spPr>
          <a:xfrm rot="10800000" flipV="1">
            <a:off x="6924737" y="4135608"/>
            <a:ext cx="2216545" cy="1007893"/>
          </a:xfrm>
          <a:prstGeom prst="line">
            <a:avLst/>
          </a:prstGeom>
          <a:ln>
            <a:solidFill>
              <a:srgbClr val="59BEC9">
                <a:alpha val="54118"/>
              </a:srgbClr>
            </a:solidFill>
          </a:ln>
          <a:effectLst/>
        </p:spPr>
        <p:style>
          <a:lnRef idx="2">
            <a:schemeClr val="accent1"/>
          </a:lnRef>
          <a:fillRef idx="0">
            <a:schemeClr val="accent1"/>
          </a:fillRef>
          <a:effectRef idx="1">
            <a:schemeClr val="accent1"/>
          </a:effectRef>
          <a:fontRef idx="minor">
            <a:schemeClr val="tx1"/>
          </a:fontRef>
        </p:style>
      </p:cxnSp>
      <p:cxnSp>
        <p:nvCxnSpPr>
          <p:cNvPr id="17" name="Rett linje 16"/>
          <p:cNvCxnSpPr/>
          <p:nvPr userDrawn="1"/>
        </p:nvCxnSpPr>
        <p:spPr>
          <a:xfrm rot="5400000">
            <a:off x="8331762" y="4333979"/>
            <a:ext cx="1161841" cy="457200"/>
          </a:xfrm>
          <a:prstGeom prst="line">
            <a:avLst/>
          </a:prstGeom>
          <a:ln w="19050" cap="flat" cmpd="sng" algn="ctr">
            <a:solidFill>
              <a:srgbClr val="007396">
                <a:alpha val="60000"/>
              </a:srgb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l" defTabSz="457200" rtl="0" eaLnBrk="1" latinLnBrk="0" hangingPunct="1">
        <a:spcBef>
          <a:spcPct val="0"/>
        </a:spcBef>
        <a:buNone/>
        <a:defRPr sz="2600" b="1" i="0"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799" y="1432806"/>
            <a:ext cx="8315697" cy="1102519"/>
          </a:xfrm>
        </p:spPr>
        <p:txBody>
          <a:bodyPr>
            <a:noAutofit/>
          </a:bodyPr>
          <a:lstStyle/>
          <a:p>
            <a:r>
              <a:rPr lang="nb-NO" dirty="0"/>
              <a:t>The </a:t>
            </a:r>
            <a:r>
              <a:rPr lang="nb-NO" dirty="0" err="1"/>
              <a:t>Relationship</a:t>
            </a:r>
            <a:r>
              <a:rPr lang="nb-NO" dirty="0"/>
              <a:t> </a:t>
            </a:r>
            <a:r>
              <a:rPr lang="nb-NO" dirty="0" err="1"/>
              <a:t>of</a:t>
            </a:r>
            <a:r>
              <a:rPr lang="nb-NO" dirty="0"/>
              <a:t> </a:t>
            </a:r>
            <a:r>
              <a:rPr lang="nb-NO" dirty="0" err="1"/>
              <a:t>Context</a:t>
            </a:r>
            <a:r>
              <a:rPr lang="nb-NO" dirty="0"/>
              <a:t> to </a:t>
            </a:r>
            <a:r>
              <a:rPr lang="nb-NO" dirty="0" err="1"/>
              <a:t>Aspect</a:t>
            </a:r>
            <a:r>
              <a:rPr lang="nb-NO" dirty="0"/>
              <a:t> in Russian: An Experiment</a:t>
            </a:r>
            <a:endParaRPr lang="en-US" sz="2100" dirty="0">
              <a:latin typeface="+mj-lt"/>
            </a:endParaRPr>
          </a:p>
        </p:txBody>
      </p:sp>
      <p:sp>
        <p:nvSpPr>
          <p:cNvPr id="5" name="Subtitle 4"/>
          <p:cNvSpPr>
            <a:spLocks noGrp="1"/>
          </p:cNvSpPr>
          <p:nvPr>
            <p:ph type="subTitle" idx="1"/>
          </p:nvPr>
        </p:nvSpPr>
        <p:spPr>
          <a:xfrm>
            <a:off x="694366" y="2704628"/>
            <a:ext cx="5243296" cy="1154853"/>
          </a:xfrm>
        </p:spPr>
        <p:txBody>
          <a:bodyPr>
            <a:noAutofit/>
          </a:bodyPr>
          <a:lstStyle/>
          <a:p>
            <a:r>
              <a:rPr lang="en-US" sz="1800" dirty="0">
                <a:latin typeface="+mn-lt"/>
              </a:rPr>
              <a:t>Laura A. </a:t>
            </a:r>
            <a:r>
              <a:rPr lang="en-US" sz="1800" dirty="0" err="1">
                <a:latin typeface="+mn-lt"/>
              </a:rPr>
              <a:t>Janda</a:t>
            </a:r>
            <a:r>
              <a:rPr lang="cs-CZ" sz="1800" dirty="0">
                <a:latin typeface="+mn-lt"/>
              </a:rPr>
              <a:t>, </a:t>
            </a:r>
            <a:r>
              <a:rPr lang="en-US" sz="1800" dirty="0" err="1">
                <a:latin typeface="+mn-lt"/>
              </a:rPr>
              <a:t>UiT</a:t>
            </a:r>
            <a:r>
              <a:rPr lang="en-US" sz="1800" dirty="0">
                <a:latin typeface="+mn-lt"/>
              </a:rPr>
              <a:t> The Arctic University of Norway</a:t>
            </a:r>
          </a:p>
          <a:p>
            <a:r>
              <a:rPr lang="en-US" sz="1800" dirty="0">
                <a:latin typeface="+mn-lt"/>
              </a:rPr>
              <a:t>Robert J. Reynolds</a:t>
            </a:r>
            <a:r>
              <a:rPr lang="cs-CZ" sz="1800" dirty="0">
                <a:latin typeface="+mn-lt"/>
              </a:rPr>
              <a:t>, </a:t>
            </a:r>
            <a:r>
              <a:rPr lang="nb-NO" sz="1800" dirty="0" err="1">
                <a:latin typeface="+mn-lt"/>
              </a:rPr>
              <a:t>Brigham</a:t>
            </a:r>
            <a:r>
              <a:rPr lang="nb-NO" sz="1800" dirty="0">
                <a:latin typeface="+mn-lt"/>
              </a:rPr>
              <a:t> Young </a:t>
            </a:r>
            <a:r>
              <a:rPr lang="nb-NO" sz="1800" dirty="0" err="1">
                <a:latin typeface="+mn-lt"/>
              </a:rPr>
              <a:t>University</a:t>
            </a:r>
            <a:endParaRPr lang="en-US" sz="1800" dirty="0">
              <a:latin typeface="+mn-lt"/>
            </a:endParaRPr>
          </a:p>
        </p:txBody>
      </p:sp>
      <p:pic>
        <p:nvPicPr>
          <p:cNvPr id="6" name="Picture 3" descr="clear3large.png">
            <a:extLst>
              <a:ext uri="{FF2B5EF4-FFF2-40B4-BE49-F238E27FC236}">
                <a16:creationId xmlns:a16="http://schemas.microsoft.com/office/drawing/2014/main" id="{0F547DC4-5070-D041-819A-BCE2DA0607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3739" y="4232915"/>
            <a:ext cx="28305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9D648BBA-2E89-524C-9D3E-BF92D08FBE6F}"/>
              </a:ext>
            </a:extLst>
          </p:cNvPr>
          <p:cNvPicPr>
            <a:picLocks noChangeAspect="1"/>
          </p:cNvPicPr>
          <p:nvPr/>
        </p:nvPicPr>
        <p:blipFill>
          <a:blip r:embed="rId3"/>
          <a:stretch>
            <a:fillRect/>
          </a:stretch>
        </p:blipFill>
        <p:spPr>
          <a:xfrm>
            <a:off x="1034000" y="3419820"/>
            <a:ext cx="1295400" cy="1828800"/>
          </a:xfrm>
          <a:prstGeom prst="rect">
            <a:avLst/>
          </a:prstGeom>
        </p:spPr>
      </p:pic>
    </p:spTree>
    <p:extLst>
      <p:ext uri="{BB962C8B-B14F-4D97-AF65-F5344CB8AC3E}">
        <p14:creationId xmlns:p14="http://schemas.microsoft.com/office/powerpoint/2010/main" val="1246620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56337-2DEE-844E-9670-D27461631663}"/>
              </a:ext>
            </a:extLst>
          </p:cNvPr>
          <p:cNvSpPr>
            <a:spLocks noGrp="1"/>
          </p:cNvSpPr>
          <p:nvPr>
            <p:ph type="title"/>
          </p:nvPr>
        </p:nvSpPr>
        <p:spPr/>
        <p:txBody>
          <a:bodyPr/>
          <a:lstStyle/>
          <a:p>
            <a:r>
              <a:rPr lang="en-US" dirty="0"/>
              <a:t>Aspectual contrasts available in Russian</a:t>
            </a:r>
            <a:r>
              <a:rPr lang="nb-NO" dirty="0"/>
              <a:t> </a:t>
            </a:r>
            <a:endParaRPr lang="en-US" dirty="0"/>
          </a:p>
        </p:txBody>
      </p:sp>
      <p:graphicFrame>
        <p:nvGraphicFramePr>
          <p:cNvPr id="4" name="Content Placeholder 3">
            <a:extLst>
              <a:ext uri="{FF2B5EF4-FFF2-40B4-BE49-F238E27FC236}">
                <a16:creationId xmlns:a16="http://schemas.microsoft.com/office/drawing/2014/main" id="{65395348-4EBF-DE4E-B094-E2E988FA1655}"/>
              </a:ext>
            </a:extLst>
          </p:cNvPr>
          <p:cNvGraphicFramePr>
            <a:graphicFrameLocks noGrp="1"/>
          </p:cNvGraphicFramePr>
          <p:nvPr>
            <p:ph idx="1"/>
            <p:extLst>
              <p:ext uri="{D42A27DB-BD31-4B8C-83A1-F6EECF244321}">
                <p14:modId xmlns:p14="http://schemas.microsoft.com/office/powerpoint/2010/main" val="670282301"/>
              </p:ext>
            </p:extLst>
          </p:nvPr>
        </p:nvGraphicFramePr>
        <p:xfrm>
          <a:off x="669925" y="1312862"/>
          <a:ext cx="7888287" cy="3679029"/>
        </p:xfrm>
        <a:graphic>
          <a:graphicData uri="http://schemas.openxmlformats.org/drawingml/2006/table">
            <a:tbl>
              <a:tblPr firstRow="1" bandRow="1">
                <a:tableStyleId>{5940675A-B579-460E-94D1-54222C63F5DA}</a:tableStyleId>
              </a:tblPr>
              <a:tblGrid>
                <a:gridCol w="1208036">
                  <a:extLst>
                    <a:ext uri="{9D8B030D-6E8A-4147-A177-3AD203B41FA5}">
                      <a16:colId xmlns:a16="http://schemas.microsoft.com/office/drawing/2014/main" val="469957393"/>
                    </a:ext>
                  </a:extLst>
                </a:gridCol>
                <a:gridCol w="3372465">
                  <a:extLst>
                    <a:ext uri="{9D8B030D-6E8A-4147-A177-3AD203B41FA5}">
                      <a16:colId xmlns:a16="http://schemas.microsoft.com/office/drawing/2014/main" val="1838208057"/>
                    </a:ext>
                  </a:extLst>
                </a:gridCol>
                <a:gridCol w="3307786">
                  <a:extLst>
                    <a:ext uri="{9D8B030D-6E8A-4147-A177-3AD203B41FA5}">
                      <a16:colId xmlns:a16="http://schemas.microsoft.com/office/drawing/2014/main" val="1658814876"/>
                    </a:ext>
                  </a:extLst>
                </a:gridCol>
              </a:tblGrid>
              <a:tr h="513553">
                <a:tc>
                  <a:txBody>
                    <a:bodyPr/>
                    <a:lstStyle/>
                    <a:p>
                      <a:pPr>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 </a:t>
                      </a:r>
                      <a:endParaRPr lang="nb-NO"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400" b="1" kern="1200" dirty="0">
                          <a:solidFill>
                            <a:schemeClr val="accent6"/>
                          </a:solidFill>
                          <a:effectLst/>
                          <a:latin typeface="+mn-lt"/>
                          <a:ea typeface="MS PGothic" panose="020B0600070205080204" pitchFamily="34" charset="-128"/>
                          <a:cs typeface="Times New Roman" panose="02020603050405020304" pitchFamily="18" charset="0"/>
                        </a:rPr>
                        <a:t>Perfective</a:t>
                      </a:r>
                      <a:endParaRPr lang="nb-NO" sz="24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400" b="1" kern="1200" dirty="0">
                          <a:solidFill>
                            <a:srgbClr val="7030A0"/>
                          </a:solidFill>
                          <a:effectLst/>
                          <a:latin typeface="+mn-lt"/>
                          <a:ea typeface="MS PGothic" panose="020B0600070205080204" pitchFamily="34" charset="-128"/>
                          <a:cs typeface="Times New Roman" panose="02020603050405020304" pitchFamily="18" charset="0"/>
                        </a:rPr>
                        <a:t>Imperfective</a:t>
                      </a:r>
                      <a:endParaRPr lang="nb-NO" sz="2400" dirty="0">
                        <a:solidFill>
                          <a:srgbClr val="7030A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6090038"/>
                  </a:ext>
                </a:extLst>
              </a:tr>
              <a:tr h="513553">
                <a:tc>
                  <a:txBody>
                    <a:bodyPr/>
                    <a:lstStyle/>
                    <a:p>
                      <a:pPr>
                        <a:spcAft>
                          <a:spcPts val="0"/>
                        </a:spcAft>
                      </a:pPr>
                      <a:r>
                        <a:rPr lang="en-US" sz="1800" b="1" kern="1200">
                          <a:solidFill>
                            <a:srgbClr val="000000"/>
                          </a:solidFill>
                          <a:effectLst/>
                          <a:latin typeface="+mn-lt"/>
                          <a:ea typeface="MS PGothic" panose="020B0600070205080204" pitchFamily="34" charset="-128"/>
                          <a:cs typeface="Times New Roman" panose="02020603050405020304" pitchFamily="18" charset="0"/>
                        </a:rPr>
                        <a:t>Past</a:t>
                      </a:r>
                      <a:endParaRPr lang="nb-NO"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800" i="1" kern="1200" dirty="0" err="1">
                          <a:solidFill>
                            <a:schemeClr val="accent6"/>
                          </a:solidFill>
                          <a:effectLst/>
                          <a:latin typeface="+mn-lt"/>
                          <a:ea typeface="MS PGothic" panose="020B0600070205080204" pitchFamily="34" charset="-128"/>
                          <a:cs typeface="Times New Roman" panose="02020603050405020304" pitchFamily="18" charset="0"/>
                        </a:rPr>
                        <a:t>napisal</a:t>
                      </a:r>
                      <a:r>
                        <a:rPr lang="en-US" sz="1800" i="1" kern="1200" dirty="0">
                          <a:solidFill>
                            <a:schemeClr val="accent6"/>
                          </a:solidFill>
                          <a:effectLst/>
                          <a:latin typeface="+mn-lt"/>
                          <a:ea typeface="MS PGothic" panose="020B0600070205080204" pitchFamily="34" charset="-128"/>
                          <a:cs typeface="Times New Roman" panose="02020603050405020304" pitchFamily="18" charset="0"/>
                        </a:rPr>
                        <a:t> </a:t>
                      </a:r>
                      <a:r>
                        <a:rPr lang="en-US" sz="1800" kern="1200" dirty="0">
                          <a:solidFill>
                            <a:schemeClr val="accent6"/>
                          </a:solidFill>
                          <a:effectLst/>
                          <a:latin typeface="+mn-lt"/>
                          <a:ea typeface="MS PGothic" panose="020B0600070205080204" pitchFamily="34" charset="-128"/>
                          <a:cs typeface="Times New Roman" panose="02020603050405020304" pitchFamily="18" charset="0"/>
                        </a:rPr>
                        <a:t>‘he wrote’</a:t>
                      </a:r>
                      <a:endParaRPr lang="nb-NO" sz="1800" dirty="0">
                        <a:solidFill>
                          <a:schemeClr val="accent6"/>
                        </a:solidFill>
                        <a:effectLst/>
                        <a:latin typeface="+mn-lt"/>
                        <a:ea typeface="Calibri" panose="020F0502020204030204" pitchFamily="34" charset="0"/>
                        <a:cs typeface="Times New Roman" panose="02020603050405020304" pitchFamily="18" charset="0"/>
                      </a:endParaRPr>
                    </a:p>
                    <a:p>
                      <a:pPr>
                        <a:spcAft>
                          <a:spcPts val="0"/>
                        </a:spcAft>
                      </a:pPr>
                      <a:r>
                        <a:rPr lang="en-US" sz="1800" i="1" kern="1200" dirty="0" err="1">
                          <a:solidFill>
                            <a:schemeClr val="accent6"/>
                          </a:solidFill>
                          <a:effectLst/>
                          <a:latin typeface="+mn-lt"/>
                          <a:ea typeface="MS PGothic" panose="020B0600070205080204" pitchFamily="34" charset="-128"/>
                          <a:cs typeface="Times New Roman" panose="02020603050405020304" pitchFamily="18" charset="0"/>
                        </a:rPr>
                        <a:t>vyigral</a:t>
                      </a:r>
                      <a:r>
                        <a:rPr lang="en-US" sz="1800" i="1" kern="1200" dirty="0">
                          <a:solidFill>
                            <a:schemeClr val="accent6"/>
                          </a:solidFill>
                          <a:effectLst/>
                          <a:latin typeface="+mn-lt"/>
                          <a:ea typeface="MS PGothic" panose="020B0600070205080204" pitchFamily="34" charset="-128"/>
                          <a:cs typeface="Times New Roman" panose="02020603050405020304" pitchFamily="18" charset="0"/>
                        </a:rPr>
                        <a:t> </a:t>
                      </a:r>
                      <a:r>
                        <a:rPr lang="en-US" sz="1800" kern="1200" dirty="0">
                          <a:solidFill>
                            <a:schemeClr val="accent6"/>
                          </a:solidFill>
                          <a:effectLst/>
                          <a:latin typeface="+mn-lt"/>
                          <a:ea typeface="MS PGothic" panose="020B0600070205080204" pitchFamily="34" charset="-128"/>
                          <a:cs typeface="Times New Roman" panose="02020603050405020304" pitchFamily="18" charset="0"/>
                        </a:rPr>
                        <a:t>‘he won’</a:t>
                      </a:r>
                      <a:endParaRPr lang="nb-NO" sz="18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800" i="1" kern="1200">
                          <a:solidFill>
                            <a:srgbClr val="7030A0"/>
                          </a:solidFill>
                          <a:effectLst/>
                          <a:latin typeface="+mn-lt"/>
                          <a:ea typeface="MS PGothic" panose="020B0600070205080204" pitchFamily="34" charset="-128"/>
                          <a:cs typeface="Times New Roman" panose="02020603050405020304" pitchFamily="18" charset="0"/>
                        </a:rPr>
                        <a:t>pisal </a:t>
                      </a:r>
                      <a:r>
                        <a:rPr lang="en-US" sz="1800" kern="1200">
                          <a:solidFill>
                            <a:srgbClr val="7030A0"/>
                          </a:solidFill>
                          <a:effectLst/>
                          <a:latin typeface="+mn-lt"/>
                          <a:ea typeface="MS PGothic" panose="020B0600070205080204" pitchFamily="34" charset="-128"/>
                          <a:cs typeface="Times New Roman" panose="02020603050405020304" pitchFamily="18" charset="0"/>
                        </a:rPr>
                        <a:t>‘he wrote’</a:t>
                      </a:r>
                      <a:endParaRPr lang="nb-NO" sz="1800">
                        <a:solidFill>
                          <a:srgbClr val="7030A0"/>
                        </a:solidFill>
                        <a:effectLst/>
                        <a:latin typeface="+mn-lt"/>
                        <a:ea typeface="Calibri" panose="020F0502020204030204" pitchFamily="34" charset="0"/>
                        <a:cs typeface="Times New Roman" panose="02020603050405020304" pitchFamily="18" charset="0"/>
                      </a:endParaRPr>
                    </a:p>
                    <a:p>
                      <a:pPr>
                        <a:spcAft>
                          <a:spcPts val="0"/>
                        </a:spcAft>
                      </a:pPr>
                      <a:r>
                        <a:rPr lang="en-US" sz="1800" i="1" kern="1200">
                          <a:solidFill>
                            <a:srgbClr val="7030A0"/>
                          </a:solidFill>
                          <a:effectLst/>
                          <a:latin typeface="+mn-lt"/>
                          <a:ea typeface="MS PGothic" panose="020B0600070205080204" pitchFamily="34" charset="-128"/>
                          <a:cs typeface="Times New Roman" panose="02020603050405020304" pitchFamily="18" charset="0"/>
                        </a:rPr>
                        <a:t>vyigryval </a:t>
                      </a:r>
                      <a:r>
                        <a:rPr lang="en-US" sz="1800" kern="1200">
                          <a:solidFill>
                            <a:srgbClr val="7030A0"/>
                          </a:solidFill>
                          <a:effectLst/>
                          <a:latin typeface="+mn-lt"/>
                          <a:ea typeface="MS PGothic" panose="020B0600070205080204" pitchFamily="34" charset="-128"/>
                          <a:cs typeface="Times New Roman" panose="02020603050405020304" pitchFamily="18" charset="0"/>
                        </a:rPr>
                        <a:t>‘he won’</a:t>
                      </a:r>
                      <a:endParaRPr lang="nb-NO" sz="1800">
                        <a:solidFill>
                          <a:srgbClr val="7030A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0118749"/>
                  </a:ext>
                </a:extLst>
              </a:tr>
              <a:tr h="759778">
                <a:tc>
                  <a:txBody>
                    <a:bodyPr/>
                    <a:lstStyle/>
                    <a:p>
                      <a:pPr>
                        <a:spcAft>
                          <a:spcPts val="0"/>
                        </a:spcAft>
                      </a:pPr>
                      <a:r>
                        <a:rPr lang="en-US" sz="1800" b="1" dirty="0">
                          <a:solidFill>
                            <a:srgbClr val="000000"/>
                          </a:solidFill>
                          <a:effectLst/>
                          <a:latin typeface="+mn-lt"/>
                          <a:ea typeface="Calibri" panose="020F0502020204030204" pitchFamily="34" charset="0"/>
                          <a:cs typeface="Times New Roman" panose="02020603050405020304" pitchFamily="18" charset="0"/>
                        </a:rPr>
                        <a:t>Present</a:t>
                      </a:r>
                      <a:endParaRPr lang="nb-NO"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spcAft>
                          <a:spcPts val="0"/>
                        </a:spcAft>
                      </a:pPr>
                      <a:r>
                        <a:rPr lang="en-US" sz="1800" dirty="0">
                          <a:solidFill>
                            <a:schemeClr val="accent6"/>
                          </a:solidFill>
                          <a:effectLst/>
                          <a:latin typeface="+mn-lt"/>
                          <a:ea typeface="Calibri" panose="020F0502020204030204" pitchFamily="34" charset="0"/>
                          <a:cs typeface="Times New Roman" panose="02020603050405020304" pitchFamily="18" charset="0"/>
                        </a:rPr>
                        <a:t>[No aspectual contrast available]</a:t>
                      </a:r>
                      <a:endParaRPr lang="nb-NO" sz="18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spcAft>
                          <a:spcPts val="0"/>
                        </a:spcAft>
                      </a:pPr>
                      <a:r>
                        <a:rPr lang="en-US" sz="1800" i="1" kern="1200" dirty="0" err="1">
                          <a:solidFill>
                            <a:srgbClr val="7030A0"/>
                          </a:solidFill>
                          <a:effectLst/>
                          <a:latin typeface="+mn-lt"/>
                          <a:ea typeface="MS PGothic" panose="020B0600070205080204" pitchFamily="34" charset="-128"/>
                          <a:cs typeface="Times New Roman" panose="02020603050405020304" pitchFamily="18" charset="0"/>
                        </a:rPr>
                        <a:t>pišet</a:t>
                      </a:r>
                      <a:r>
                        <a:rPr lang="en-US" sz="1800" i="1" kern="1200" dirty="0">
                          <a:solidFill>
                            <a:srgbClr val="7030A0"/>
                          </a:solidFill>
                          <a:effectLst/>
                          <a:latin typeface="+mn-lt"/>
                          <a:ea typeface="MS PGothic" panose="020B0600070205080204" pitchFamily="34" charset="-128"/>
                          <a:cs typeface="Times New Roman" panose="02020603050405020304" pitchFamily="18" charset="0"/>
                        </a:rPr>
                        <a:t> </a:t>
                      </a:r>
                      <a:r>
                        <a:rPr lang="en-US" sz="1800" kern="1200" dirty="0">
                          <a:solidFill>
                            <a:srgbClr val="7030A0"/>
                          </a:solidFill>
                          <a:effectLst/>
                          <a:latin typeface="+mn-lt"/>
                          <a:ea typeface="MS PGothic" panose="020B0600070205080204" pitchFamily="34" charset="-128"/>
                          <a:cs typeface="Times New Roman" panose="02020603050405020304" pitchFamily="18" charset="0"/>
                        </a:rPr>
                        <a:t>‘s/he writes’</a:t>
                      </a:r>
                      <a:endParaRPr lang="nb-NO" sz="1800" dirty="0">
                        <a:solidFill>
                          <a:srgbClr val="7030A0"/>
                        </a:solidFill>
                        <a:effectLst/>
                        <a:latin typeface="+mn-lt"/>
                        <a:ea typeface="Calibri" panose="020F0502020204030204" pitchFamily="34" charset="0"/>
                        <a:cs typeface="Times New Roman" panose="02020603050405020304" pitchFamily="18" charset="0"/>
                      </a:endParaRPr>
                    </a:p>
                    <a:p>
                      <a:pPr>
                        <a:spcAft>
                          <a:spcPts val="0"/>
                        </a:spcAft>
                      </a:pPr>
                      <a:r>
                        <a:rPr lang="en-US" sz="1800" i="1" kern="1200" dirty="0" err="1">
                          <a:solidFill>
                            <a:srgbClr val="7030A0"/>
                          </a:solidFill>
                          <a:effectLst/>
                          <a:latin typeface="+mn-lt"/>
                          <a:ea typeface="MS PGothic" panose="020B0600070205080204" pitchFamily="34" charset="-128"/>
                          <a:cs typeface="Times New Roman" panose="02020603050405020304" pitchFamily="18" charset="0"/>
                        </a:rPr>
                        <a:t>vyigryvaet</a:t>
                      </a:r>
                      <a:r>
                        <a:rPr lang="en-US" sz="1800" i="1" kern="1200" dirty="0">
                          <a:solidFill>
                            <a:srgbClr val="7030A0"/>
                          </a:solidFill>
                          <a:effectLst/>
                          <a:latin typeface="+mn-lt"/>
                          <a:ea typeface="MS PGothic" panose="020B0600070205080204" pitchFamily="34" charset="-128"/>
                          <a:cs typeface="Times New Roman" panose="02020603050405020304" pitchFamily="18" charset="0"/>
                        </a:rPr>
                        <a:t> </a:t>
                      </a:r>
                      <a:r>
                        <a:rPr lang="en-US" sz="1800" kern="1200" dirty="0">
                          <a:solidFill>
                            <a:srgbClr val="7030A0"/>
                          </a:solidFill>
                          <a:effectLst/>
                          <a:latin typeface="+mn-lt"/>
                          <a:ea typeface="MS PGothic" panose="020B0600070205080204" pitchFamily="34" charset="-128"/>
                          <a:cs typeface="Times New Roman" panose="02020603050405020304" pitchFamily="18" charset="0"/>
                        </a:rPr>
                        <a:t>‘s/he wins’ (Non-Past)</a:t>
                      </a:r>
                      <a:endParaRPr lang="nb-NO" sz="1800" dirty="0">
                        <a:solidFill>
                          <a:srgbClr val="7030A0"/>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4106342681"/>
                  </a:ext>
                </a:extLst>
              </a:tr>
              <a:tr h="759778">
                <a:tc>
                  <a:txBody>
                    <a:bodyPr/>
                    <a:lstStyle/>
                    <a:p>
                      <a:pPr>
                        <a:spcAft>
                          <a:spcPts val="0"/>
                        </a:spcAft>
                      </a:pPr>
                      <a:r>
                        <a:rPr lang="en-US" sz="1800" b="1" kern="1200">
                          <a:solidFill>
                            <a:srgbClr val="000000"/>
                          </a:solidFill>
                          <a:effectLst/>
                          <a:latin typeface="+mn-lt"/>
                          <a:ea typeface="MS PGothic" panose="020B0600070205080204" pitchFamily="34" charset="-128"/>
                          <a:cs typeface="Times New Roman" panose="02020603050405020304" pitchFamily="18" charset="0"/>
                        </a:rPr>
                        <a:t>Future</a:t>
                      </a:r>
                      <a:endParaRPr lang="nb-NO"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800" i="1" kern="1200" dirty="0" err="1">
                          <a:solidFill>
                            <a:schemeClr val="accent6"/>
                          </a:solidFill>
                          <a:effectLst/>
                          <a:latin typeface="+mn-lt"/>
                          <a:ea typeface="MS PGothic" panose="020B0600070205080204" pitchFamily="34" charset="-128"/>
                          <a:cs typeface="Times New Roman" panose="02020603050405020304" pitchFamily="18" charset="0"/>
                        </a:rPr>
                        <a:t>napišet</a:t>
                      </a:r>
                      <a:r>
                        <a:rPr lang="en-US" sz="1800" i="1" kern="1200" dirty="0">
                          <a:solidFill>
                            <a:schemeClr val="accent6"/>
                          </a:solidFill>
                          <a:effectLst/>
                          <a:latin typeface="+mn-lt"/>
                          <a:ea typeface="MS PGothic" panose="020B0600070205080204" pitchFamily="34" charset="-128"/>
                          <a:cs typeface="Times New Roman" panose="02020603050405020304" pitchFamily="18" charset="0"/>
                        </a:rPr>
                        <a:t> </a:t>
                      </a:r>
                      <a:r>
                        <a:rPr lang="en-US" sz="1800" kern="1200" dirty="0">
                          <a:solidFill>
                            <a:schemeClr val="accent6"/>
                          </a:solidFill>
                          <a:effectLst/>
                          <a:latin typeface="+mn-lt"/>
                          <a:ea typeface="MS PGothic" panose="020B0600070205080204" pitchFamily="34" charset="-128"/>
                          <a:cs typeface="Times New Roman" panose="02020603050405020304" pitchFamily="18" charset="0"/>
                        </a:rPr>
                        <a:t>‘s/he will write’</a:t>
                      </a:r>
                      <a:endParaRPr lang="nb-NO" sz="1800" dirty="0">
                        <a:solidFill>
                          <a:schemeClr val="accent6"/>
                        </a:solidFill>
                        <a:effectLst/>
                        <a:latin typeface="+mn-lt"/>
                        <a:ea typeface="Calibri" panose="020F0502020204030204" pitchFamily="34" charset="0"/>
                        <a:cs typeface="Times New Roman" panose="02020603050405020304" pitchFamily="18" charset="0"/>
                      </a:endParaRPr>
                    </a:p>
                    <a:p>
                      <a:pPr>
                        <a:spcAft>
                          <a:spcPts val="0"/>
                        </a:spcAft>
                      </a:pPr>
                      <a:r>
                        <a:rPr lang="en-US" sz="1800" i="1" kern="1200" dirty="0" err="1">
                          <a:solidFill>
                            <a:schemeClr val="accent6"/>
                          </a:solidFill>
                          <a:effectLst/>
                          <a:latin typeface="+mn-lt"/>
                          <a:ea typeface="MS PGothic" panose="020B0600070205080204" pitchFamily="34" charset="-128"/>
                          <a:cs typeface="Times New Roman" panose="02020603050405020304" pitchFamily="18" charset="0"/>
                        </a:rPr>
                        <a:t>vyigraet</a:t>
                      </a:r>
                      <a:r>
                        <a:rPr lang="en-US" sz="1800" i="1" kern="1200" dirty="0">
                          <a:solidFill>
                            <a:schemeClr val="accent6"/>
                          </a:solidFill>
                          <a:effectLst/>
                          <a:latin typeface="+mn-lt"/>
                          <a:ea typeface="MS PGothic" panose="020B0600070205080204" pitchFamily="34" charset="-128"/>
                          <a:cs typeface="Times New Roman" panose="02020603050405020304" pitchFamily="18" charset="0"/>
                        </a:rPr>
                        <a:t> </a:t>
                      </a:r>
                      <a:r>
                        <a:rPr lang="en-US" sz="1800" kern="1200" dirty="0">
                          <a:solidFill>
                            <a:schemeClr val="accent6"/>
                          </a:solidFill>
                          <a:effectLst/>
                          <a:latin typeface="+mn-lt"/>
                          <a:ea typeface="MS PGothic" panose="020B0600070205080204" pitchFamily="34" charset="-128"/>
                          <a:cs typeface="Times New Roman" panose="02020603050405020304" pitchFamily="18" charset="0"/>
                        </a:rPr>
                        <a:t>‘s/he will win’ </a:t>
                      </a:r>
                      <a:r>
                        <a:rPr lang="nb-NO" sz="1800" kern="1200" dirty="0">
                          <a:solidFill>
                            <a:schemeClr val="accent6"/>
                          </a:solidFill>
                          <a:effectLst/>
                          <a:latin typeface="+mn-lt"/>
                          <a:ea typeface="MS PGothic" panose="020B0600070205080204" pitchFamily="34" charset="-128"/>
                          <a:cs typeface="Times New Roman" panose="02020603050405020304" pitchFamily="18" charset="0"/>
                        </a:rPr>
                        <a:t> </a:t>
                      </a:r>
                      <a:r>
                        <a:rPr lang="en-US" sz="1800" kern="1200" dirty="0">
                          <a:solidFill>
                            <a:schemeClr val="accent6"/>
                          </a:solidFill>
                          <a:effectLst/>
                          <a:latin typeface="+mn-lt"/>
                          <a:ea typeface="MS PGothic" panose="020B0600070205080204" pitchFamily="34" charset="-128"/>
                          <a:cs typeface="Times New Roman" panose="02020603050405020304" pitchFamily="18" charset="0"/>
                        </a:rPr>
                        <a:t>(Non-Past)</a:t>
                      </a:r>
                      <a:endParaRPr lang="nb-NO" sz="18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800" i="1" kern="1200" dirty="0" err="1">
                          <a:solidFill>
                            <a:srgbClr val="7030A0"/>
                          </a:solidFill>
                          <a:effectLst/>
                          <a:latin typeface="+mn-lt"/>
                          <a:ea typeface="MS PGothic" panose="020B0600070205080204" pitchFamily="34" charset="-128"/>
                          <a:cs typeface="Times New Roman" panose="02020603050405020304" pitchFamily="18" charset="0"/>
                        </a:rPr>
                        <a:t>budet</a:t>
                      </a:r>
                      <a:r>
                        <a:rPr lang="en-US" sz="1800" i="1" kern="1200" dirty="0">
                          <a:solidFill>
                            <a:srgbClr val="7030A0"/>
                          </a:solidFill>
                          <a:effectLst/>
                          <a:latin typeface="+mn-lt"/>
                          <a:ea typeface="MS PGothic" panose="020B0600070205080204" pitchFamily="34" charset="-128"/>
                          <a:cs typeface="Times New Roman" panose="02020603050405020304" pitchFamily="18" charset="0"/>
                        </a:rPr>
                        <a:t> </a:t>
                      </a:r>
                      <a:r>
                        <a:rPr lang="en-US" sz="1800" i="1" kern="1200" dirty="0" err="1">
                          <a:solidFill>
                            <a:srgbClr val="7030A0"/>
                          </a:solidFill>
                          <a:effectLst/>
                          <a:latin typeface="+mn-lt"/>
                          <a:ea typeface="MS PGothic" panose="020B0600070205080204" pitchFamily="34" charset="-128"/>
                          <a:cs typeface="Times New Roman" panose="02020603050405020304" pitchFamily="18" charset="0"/>
                        </a:rPr>
                        <a:t>pisat</a:t>
                      </a:r>
                      <a:r>
                        <a:rPr lang="en-US" sz="1800" i="1" kern="1200" dirty="0">
                          <a:solidFill>
                            <a:srgbClr val="7030A0"/>
                          </a:solidFill>
                          <a:effectLst/>
                          <a:latin typeface="+mn-lt"/>
                          <a:ea typeface="MS PGothic" panose="020B0600070205080204" pitchFamily="34" charset="-128"/>
                          <a:cs typeface="Times New Roman" panose="02020603050405020304" pitchFamily="18" charset="0"/>
                        </a:rPr>
                        <a:t>’ </a:t>
                      </a:r>
                      <a:r>
                        <a:rPr lang="en-US" sz="1800" kern="1200" dirty="0">
                          <a:solidFill>
                            <a:srgbClr val="7030A0"/>
                          </a:solidFill>
                          <a:effectLst/>
                          <a:latin typeface="+mn-lt"/>
                          <a:ea typeface="MS PGothic" panose="020B0600070205080204" pitchFamily="34" charset="-128"/>
                          <a:cs typeface="Times New Roman" panose="02020603050405020304" pitchFamily="18" charset="0"/>
                        </a:rPr>
                        <a:t>‘s/he will write’ </a:t>
                      </a:r>
                      <a:endParaRPr lang="nb-NO" sz="1800" dirty="0">
                        <a:solidFill>
                          <a:srgbClr val="7030A0"/>
                        </a:solidFill>
                        <a:effectLst/>
                        <a:latin typeface="+mn-lt"/>
                        <a:ea typeface="Calibri" panose="020F0502020204030204" pitchFamily="34" charset="0"/>
                        <a:cs typeface="Times New Roman" panose="02020603050405020304" pitchFamily="18" charset="0"/>
                      </a:endParaRPr>
                    </a:p>
                    <a:p>
                      <a:pPr>
                        <a:spcAft>
                          <a:spcPts val="0"/>
                        </a:spcAft>
                      </a:pPr>
                      <a:r>
                        <a:rPr lang="en-US" sz="1800" i="1" kern="1200" dirty="0" err="1">
                          <a:solidFill>
                            <a:srgbClr val="7030A0"/>
                          </a:solidFill>
                          <a:effectLst/>
                          <a:latin typeface="+mn-lt"/>
                          <a:ea typeface="MS PGothic" panose="020B0600070205080204" pitchFamily="34" charset="-128"/>
                          <a:cs typeface="Times New Roman" panose="02020603050405020304" pitchFamily="18" charset="0"/>
                        </a:rPr>
                        <a:t>budet</a:t>
                      </a:r>
                      <a:r>
                        <a:rPr lang="en-US" sz="1800" i="1" kern="1200" dirty="0">
                          <a:solidFill>
                            <a:srgbClr val="7030A0"/>
                          </a:solidFill>
                          <a:effectLst/>
                          <a:latin typeface="+mn-lt"/>
                          <a:ea typeface="MS PGothic" panose="020B0600070205080204" pitchFamily="34" charset="-128"/>
                          <a:cs typeface="Times New Roman" panose="02020603050405020304" pitchFamily="18" charset="0"/>
                        </a:rPr>
                        <a:t> </a:t>
                      </a:r>
                      <a:r>
                        <a:rPr lang="en-US" sz="1800" i="1" kern="1200" dirty="0" err="1">
                          <a:solidFill>
                            <a:srgbClr val="7030A0"/>
                          </a:solidFill>
                          <a:effectLst/>
                          <a:latin typeface="+mn-lt"/>
                          <a:ea typeface="MS PGothic" panose="020B0600070205080204" pitchFamily="34" charset="-128"/>
                          <a:cs typeface="Times New Roman" panose="02020603050405020304" pitchFamily="18" charset="0"/>
                        </a:rPr>
                        <a:t>vyigryvat</a:t>
                      </a:r>
                      <a:r>
                        <a:rPr lang="en-US" sz="1800" i="1" kern="1200" dirty="0">
                          <a:solidFill>
                            <a:srgbClr val="7030A0"/>
                          </a:solidFill>
                          <a:effectLst/>
                          <a:latin typeface="+mn-lt"/>
                          <a:ea typeface="MS PGothic" panose="020B0600070205080204" pitchFamily="34" charset="-128"/>
                          <a:cs typeface="Times New Roman" panose="02020603050405020304" pitchFamily="18" charset="0"/>
                        </a:rPr>
                        <a:t>’ </a:t>
                      </a:r>
                      <a:r>
                        <a:rPr lang="en-US" sz="1800" kern="1200" dirty="0">
                          <a:solidFill>
                            <a:srgbClr val="7030A0"/>
                          </a:solidFill>
                          <a:effectLst/>
                          <a:latin typeface="+mn-lt"/>
                          <a:ea typeface="MS PGothic" panose="020B0600070205080204" pitchFamily="34" charset="-128"/>
                          <a:cs typeface="Times New Roman" panose="02020603050405020304" pitchFamily="18" charset="0"/>
                        </a:rPr>
                        <a:t>‘s/he will win’</a:t>
                      </a:r>
                      <a:endParaRPr lang="nb-NO" sz="1800" dirty="0">
                        <a:solidFill>
                          <a:srgbClr val="7030A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6364282"/>
                  </a:ext>
                </a:extLst>
              </a:tr>
              <a:tr h="513553">
                <a:tc>
                  <a:txBody>
                    <a:bodyPr/>
                    <a:lstStyle/>
                    <a:p>
                      <a:pPr>
                        <a:spcAft>
                          <a:spcPts val="0"/>
                        </a:spcAft>
                      </a:pPr>
                      <a:r>
                        <a:rPr lang="en-US" sz="1800" b="1" kern="1200">
                          <a:solidFill>
                            <a:srgbClr val="000000"/>
                          </a:solidFill>
                          <a:effectLst/>
                          <a:latin typeface="+mn-lt"/>
                          <a:ea typeface="MS PGothic" panose="020B0600070205080204" pitchFamily="34" charset="-128"/>
                          <a:cs typeface="Times New Roman" panose="02020603050405020304" pitchFamily="18" charset="0"/>
                        </a:rPr>
                        <a:t>Infinitive</a:t>
                      </a:r>
                      <a:endParaRPr lang="nb-NO"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800" i="1" kern="1200" dirty="0" err="1">
                          <a:solidFill>
                            <a:schemeClr val="accent6"/>
                          </a:solidFill>
                          <a:effectLst/>
                          <a:latin typeface="+mn-lt"/>
                          <a:ea typeface="MS PGothic" panose="020B0600070205080204" pitchFamily="34" charset="-128"/>
                          <a:cs typeface="Times New Roman" panose="02020603050405020304" pitchFamily="18" charset="0"/>
                        </a:rPr>
                        <a:t>napisat</a:t>
                      </a:r>
                      <a:r>
                        <a:rPr lang="en-US" sz="1800" i="1" kern="1200" dirty="0">
                          <a:solidFill>
                            <a:schemeClr val="accent6"/>
                          </a:solidFill>
                          <a:effectLst/>
                          <a:latin typeface="+mn-lt"/>
                          <a:ea typeface="MS PGothic" panose="020B0600070205080204" pitchFamily="34" charset="-128"/>
                          <a:cs typeface="Times New Roman" panose="02020603050405020304" pitchFamily="18" charset="0"/>
                        </a:rPr>
                        <a:t>’</a:t>
                      </a:r>
                      <a:r>
                        <a:rPr lang="en-US" sz="1800" kern="1200" dirty="0">
                          <a:solidFill>
                            <a:schemeClr val="accent6"/>
                          </a:solidFill>
                          <a:effectLst/>
                          <a:latin typeface="+mn-lt"/>
                          <a:ea typeface="MS PGothic" panose="020B0600070205080204" pitchFamily="34" charset="-128"/>
                          <a:cs typeface="Times New Roman" panose="02020603050405020304" pitchFamily="18" charset="0"/>
                        </a:rPr>
                        <a:t> ‘write’</a:t>
                      </a:r>
                      <a:endParaRPr lang="nb-NO" sz="1800" dirty="0">
                        <a:solidFill>
                          <a:schemeClr val="accent6"/>
                        </a:solidFill>
                        <a:effectLst/>
                        <a:latin typeface="+mn-lt"/>
                        <a:ea typeface="Calibri" panose="020F0502020204030204" pitchFamily="34" charset="0"/>
                        <a:cs typeface="Times New Roman" panose="02020603050405020304" pitchFamily="18" charset="0"/>
                      </a:endParaRPr>
                    </a:p>
                    <a:p>
                      <a:pPr>
                        <a:spcAft>
                          <a:spcPts val="0"/>
                        </a:spcAft>
                      </a:pPr>
                      <a:r>
                        <a:rPr lang="en-US" sz="1800" i="1" kern="1200" dirty="0" err="1">
                          <a:solidFill>
                            <a:schemeClr val="accent6"/>
                          </a:solidFill>
                          <a:effectLst/>
                          <a:latin typeface="+mn-lt"/>
                          <a:ea typeface="MS PGothic" panose="020B0600070205080204" pitchFamily="34" charset="-128"/>
                          <a:cs typeface="Times New Roman" panose="02020603050405020304" pitchFamily="18" charset="0"/>
                        </a:rPr>
                        <a:t>vyigrat</a:t>
                      </a:r>
                      <a:r>
                        <a:rPr lang="en-US" sz="1800" i="1" kern="1200" dirty="0">
                          <a:solidFill>
                            <a:schemeClr val="accent6"/>
                          </a:solidFill>
                          <a:effectLst/>
                          <a:latin typeface="+mn-lt"/>
                          <a:ea typeface="MS PGothic" panose="020B0600070205080204" pitchFamily="34" charset="-128"/>
                          <a:cs typeface="Times New Roman" panose="02020603050405020304" pitchFamily="18" charset="0"/>
                        </a:rPr>
                        <a:t>’</a:t>
                      </a:r>
                      <a:r>
                        <a:rPr lang="en-US" sz="1800" kern="1200" dirty="0">
                          <a:solidFill>
                            <a:schemeClr val="accent6"/>
                          </a:solidFill>
                          <a:effectLst/>
                          <a:latin typeface="+mn-lt"/>
                          <a:ea typeface="MS PGothic" panose="020B0600070205080204" pitchFamily="34" charset="-128"/>
                          <a:cs typeface="Times New Roman" panose="02020603050405020304" pitchFamily="18" charset="0"/>
                        </a:rPr>
                        <a:t> ‘win’</a:t>
                      </a:r>
                      <a:endParaRPr lang="nb-NO" sz="18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800" i="1" kern="1200" dirty="0" err="1">
                          <a:solidFill>
                            <a:srgbClr val="7030A0"/>
                          </a:solidFill>
                          <a:effectLst/>
                          <a:latin typeface="+mn-lt"/>
                          <a:ea typeface="MS PGothic" panose="020B0600070205080204" pitchFamily="34" charset="-128"/>
                          <a:cs typeface="Times New Roman" panose="02020603050405020304" pitchFamily="18" charset="0"/>
                        </a:rPr>
                        <a:t>pisat</a:t>
                      </a:r>
                      <a:r>
                        <a:rPr lang="en-US" sz="1800" i="1" kern="1200" dirty="0">
                          <a:solidFill>
                            <a:srgbClr val="7030A0"/>
                          </a:solidFill>
                          <a:effectLst/>
                          <a:latin typeface="+mn-lt"/>
                          <a:ea typeface="MS PGothic" panose="020B0600070205080204" pitchFamily="34" charset="-128"/>
                          <a:cs typeface="Times New Roman" panose="02020603050405020304" pitchFamily="18" charset="0"/>
                        </a:rPr>
                        <a:t>’</a:t>
                      </a:r>
                      <a:r>
                        <a:rPr lang="en-US" sz="1800" kern="1200" dirty="0">
                          <a:solidFill>
                            <a:srgbClr val="7030A0"/>
                          </a:solidFill>
                          <a:effectLst/>
                          <a:latin typeface="+mn-lt"/>
                          <a:ea typeface="MS PGothic" panose="020B0600070205080204" pitchFamily="34" charset="-128"/>
                          <a:cs typeface="Times New Roman" panose="02020603050405020304" pitchFamily="18" charset="0"/>
                        </a:rPr>
                        <a:t> ‘write’</a:t>
                      </a:r>
                      <a:endParaRPr lang="nb-NO" sz="1800" dirty="0">
                        <a:solidFill>
                          <a:srgbClr val="7030A0"/>
                        </a:solidFill>
                        <a:effectLst/>
                        <a:latin typeface="+mn-lt"/>
                        <a:ea typeface="Calibri" panose="020F0502020204030204" pitchFamily="34" charset="0"/>
                        <a:cs typeface="Times New Roman" panose="02020603050405020304" pitchFamily="18" charset="0"/>
                      </a:endParaRPr>
                    </a:p>
                    <a:p>
                      <a:pPr>
                        <a:spcAft>
                          <a:spcPts val="0"/>
                        </a:spcAft>
                      </a:pPr>
                      <a:r>
                        <a:rPr lang="en-US" sz="1800" i="1" kern="1200" dirty="0" err="1">
                          <a:solidFill>
                            <a:srgbClr val="7030A0"/>
                          </a:solidFill>
                          <a:effectLst/>
                          <a:latin typeface="+mn-lt"/>
                          <a:ea typeface="MS PGothic" panose="020B0600070205080204" pitchFamily="34" charset="-128"/>
                          <a:cs typeface="Times New Roman" panose="02020603050405020304" pitchFamily="18" charset="0"/>
                        </a:rPr>
                        <a:t>vyigryvat</a:t>
                      </a:r>
                      <a:r>
                        <a:rPr lang="en-US" sz="1800" i="1" kern="1200" dirty="0">
                          <a:solidFill>
                            <a:srgbClr val="7030A0"/>
                          </a:solidFill>
                          <a:effectLst/>
                          <a:latin typeface="+mn-lt"/>
                          <a:ea typeface="MS PGothic" panose="020B0600070205080204" pitchFamily="34" charset="-128"/>
                          <a:cs typeface="Times New Roman" panose="02020603050405020304" pitchFamily="18" charset="0"/>
                        </a:rPr>
                        <a:t>’</a:t>
                      </a:r>
                      <a:r>
                        <a:rPr lang="en-US" sz="1800" kern="1200" dirty="0">
                          <a:solidFill>
                            <a:srgbClr val="7030A0"/>
                          </a:solidFill>
                          <a:effectLst/>
                          <a:latin typeface="+mn-lt"/>
                          <a:ea typeface="MS PGothic" panose="020B0600070205080204" pitchFamily="34" charset="-128"/>
                          <a:cs typeface="Times New Roman" panose="02020603050405020304" pitchFamily="18" charset="0"/>
                        </a:rPr>
                        <a:t> ‘win’</a:t>
                      </a:r>
                      <a:endParaRPr lang="nb-NO" sz="1800" dirty="0">
                        <a:solidFill>
                          <a:srgbClr val="7030A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2814688"/>
                  </a:ext>
                </a:extLst>
              </a:tr>
              <a:tr h="513553">
                <a:tc>
                  <a:txBody>
                    <a:bodyPr/>
                    <a:lstStyle/>
                    <a:p>
                      <a:pPr>
                        <a:spcAft>
                          <a:spcPts val="0"/>
                        </a:spcAft>
                      </a:pPr>
                      <a:r>
                        <a:rPr lang="en-US" sz="1800" b="1" kern="1200">
                          <a:solidFill>
                            <a:srgbClr val="000000"/>
                          </a:solidFill>
                          <a:effectLst/>
                          <a:latin typeface="+mn-lt"/>
                          <a:ea typeface="MS PGothic" panose="020B0600070205080204" pitchFamily="34" charset="-128"/>
                          <a:cs typeface="Times New Roman" panose="02020603050405020304" pitchFamily="18" charset="0"/>
                        </a:rPr>
                        <a:t>Imperative</a:t>
                      </a:r>
                      <a:endParaRPr lang="nb-NO"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800" i="1" kern="1200" dirty="0" err="1">
                          <a:solidFill>
                            <a:schemeClr val="accent6"/>
                          </a:solidFill>
                          <a:effectLst/>
                          <a:latin typeface="+mn-lt"/>
                          <a:ea typeface="MS PGothic" panose="020B0600070205080204" pitchFamily="34" charset="-128"/>
                          <a:cs typeface="Times New Roman" panose="02020603050405020304" pitchFamily="18" charset="0"/>
                        </a:rPr>
                        <a:t>napišite</a:t>
                      </a:r>
                      <a:r>
                        <a:rPr lang="en-US" sz="1800" i="1" kern="1200" dirty="0">
                          <a:solidFill>
                            <a:schemeClr val="accent6"/>
                          </a:solidFill>
                          <a:effectLst/>
                          <a:latin typeface="+mn-lt"/>
                          <a:ea typeface="MS PGothic" panose="020B0600070205080204" pitchFamily="34" charset="-128"/>
                          <a:cs typeface="Times New Roman" panose="02020603050405020304" pitchFamily="18" charset="0"/>
                        </a:rPr>
                        <a:t> </a:t>
                      </a:r>
                      <a:r>
                        <a:rPr lang="en-US" sz="1800" kern="1200" dirty="0">
                          <a:solidFill>
                            <a:schemeClr val="accent6"/>
                          </a:solidFill>
                          <a:effectLst/>
                          <a:latin typeface="+mn-lt"/>
                          <a:ea typeface="MS PGothic" panose="020B0600070205080204" pitchFamily="34" charset="-128"/>
                          <a:cs typeface="Times New Roman" panose="02020603050405020304" pitchFamily="18" charset="0"/>
                        </a:rPr>
                        <a:t>‘write!’</a:t>
                      </a:r>
                      <a:endParaRPr lang="nb-NO" sz="1800" dirty="0">
                        <a:solidFill>
                          <a:schemeClr val="accent6"/>
                        </a:solidFill>
                        <a:effectLst/>
                        <a:latin typeface="+mn-lt"/>
                        <a:ea typeface="Calibri" panose="020F0502020204030204" pitchFamily="34" charset="0"/>
                        <a:cs typeface="Times New Roman" panose="02020603050405020304" pitchFamily="18" charset="0"/>
                      </a:endParaRPr>
                    </a:p>
                    <a:p>
                      <a:pPr>
                        <a:spcAft>
                          <a:spcPts val="0"/>
                        </a:spcAft>
                      </a:pPr>
                      <a:r>
                        <a:rPr lang="en-US" sz="1800" i="1" kern="1200" dirty="0" err="1">
                          <a:solidFill>
                            <a:schemeClr val="accent6"/>
                          </a:solidFill>
                          <a:effectLst/>
                          <a:latin typeface="+mn-lt"/>
                          <a:ea typeface="MS PGothic" panose="020B0600070205080204" pitchFamily="34" charset="-128"/>
                          <a:cs typeface="Times New Roman" panose="02020603050405020304" pitchFamily="18" charset="0"/>
                        </a:rPr>
                        <a:t>vyigrajte</a:t>
                      </a:r>
                      <a:r>
                        <a:rPr lang="en-US" sz="1800" i="1" kern="1200" dirty="0">
                          <a:solidFill>
                            <a:schemeClr val="accent6"/>
                          </a:solidFill>
                          <a:effectLst/>
                          <a:latin typeface="+mn-lt"/>
                          <a:ea typeface="MS PGothic" panose="020B0600070205080204" pitchFamily="34" charset="-128"/>
                          <a:cs typeface="Times New Roman" panose="02020603050405020304" pitchFamily="18" charset="0"/>
                        </a:rPr>
                        <a:t> </a:t>
                      </a:r>
                      <a:r>
                        <a:rPr lang="en-US" sz="1800" kern="1200" dirty="0">
                          <a:solidFill>
                            <a:schemeClr val="accent6"/>
                          </a:solidFill>
                          <a:effectLst/>
                          <a:latin typeface="+mn-lt"/>
                          <a:ea typeface="MS PGothic" panose="020B0600070205080204" pitchFamily="34" charset="-128"/>
                          <a:cs typeface="Times New Roman" panose="02020603050405020304" pitchFamily="18" charset="0"/>
                        </a:rPr>
                        <a:t>‘win!’</a:t>
                      </a:r>
                      <a:endParaRPr lang="nb-NO" sz="18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800" i="1" kern="1200" dirty="0" err="1">
                          <a:solidFill>
                            <a:srgbClr val="7030A0"/>
                          </a:solidFill>
                          <a:effectLst/>
                          <a:latin typeface="+mn-lt"/>
                          <a:ea typeface="MS PGothic" panose="020B0600070205080204" pitchFamily="34" charset="-128"/>
                          <a:cs typeface="Times New Roman" panose="02020603050405020304" pitchFamily="18" charset="0"/>
                        </a:rPr>
                        <a:t>pišite</a:t>
                      </a:r>
                      <a:r>
                        <a:rPr lang="en-US" sz="1800" i="1" kern="1200" dirty="0">
                          <a:solidFill>
                            <a:srgbClr val="7030A0"/>
                          </a:solidFill>
                          <a:effectLst/>
                          <a:latin typeface="+mn-lt"/>
                          <a:ea typeface="MS PGothic" panose="020B0600070205080204" pitchFamily="34" charset="-128"/>
                          <a:cs typeface="Times New Roman" panose="02020603050405020304" pitchFamily="18" charset="0"/>
                        </a:rPr>
                        <a:t> </a:t>
                      </a:r>
                      <a:r>
                        <a:rPr lang="en-US" sz="1800" kern="1200" dirty="0">
                          <a:solidFill>
                            <a:srgbClr val="7030A0"/>
                          </a:solidFill>
                          <a:effectLst/>
                          <a:latin typeface="+mn-lt"/>
                          <a:ea typeface="MS PGothic" panose="020B0600070205080204" pitchFamily="34" charset="-128"/>
                          <a:cs typeface="Times New Roman" panose="02020603050405020304" pitchFamily="18" charset="0"/>
                        </a:rPr>
                        <a:t>‘write!’</a:t>
                      </a:r>
                      <a:endParaRPr lang="nb-NO" sz="1800" dirty="0">
                        <a:solidFill>
                          <a:srgbClr val="7030A0"/>
                        </a:solidFill>
                        <a:effectLst/>
                        <a:latin typeface="+mn-lt"/>
                        <a:ea typeface="Calibri" panose="020F0502020204030204" pitchFamily="34" charset="0"/>
                        <a:cs typeface="Times New Roman" panose="02020603050405020304" pitchFamily="18" charset="0"/>
                      </a:endParaRPr>
                    </a:p>
                    <a:p>
                      <a:pPr>
                        <a:spcAft>
                          <a:spcPts val="0"/>
                        </a:spcAft>
                      </a:pPr>
                      <a:r>
                        <a:rPr lang="en-US" sz="1800" i="1" kern="1200" dirty="0" err="1">
                          <a:solidFill>
                            <a:srgbClr val="7030A0"/>
                          </a:solidFill>
                          <a:effectLst/>
                          <a:latin typeface="+mn-lt"/>
                          <a:ea typeface="MS PGothic" panose="020B0600070205080204" pitchFamily="34" charset="-128"/>
                          <a:cs typeface="Times New Roman" panose="02020603050405020304" pitchFamily="18" charset="0"/>
                        </a:rPr>
                        <a:t>vyigryvajte</a:t>
                      </a:r>
                      <a:r>
                        <a:rPr lang="en-US" sz="1800" i="1" kern="1200" dirty="0">
                          <a:solidFill>
                            <a:srgbClr val="7030A0"/>
                          </a:solidFill>
                          <a:effectLst/>
                          <a:latin typeface="+mn-lt"/>
                          <a:ea typeface="MS PGothic" panose="020B0600070205080204" pitchFamily="34" charset="-128"/>
                          <a:cs typeface="Times New Roman" panose="02020603050405020304" pitchFamily="18" charset="0"/>
                        </a:rPr>
                        <a:t> </a:t>
                      </a:r>
                      <a:r>
                        <a:rPr lang="en-US" sz="1800" kern="1200" dirty="0">
                          <a:solidFill>
                            <a:srgbClr val="7030A0"/>
                          </a:solidFill>
                          <a:effectLst/>
                          <a:latin typeface="+mn-lt"/>
                          <a:ea typeface="MS PGothic" panose="020B0600070205080204" pitchFamily="34" charset="-128"/>
                          <a:cs typeface="Times New Roman" panose="02020603050405020304" pitchFamily="18" charset="0"/>
                        </a:rPr>
                        <a:t>‘win!’</a:t>
                      </a:r>
                      <a:endParaRPr lang="nb-NO" sz="1800" dirty="0">
                        <a:solidFill>
                          <a:srgbClr val="7030A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1855326"/>
                  </a:ext>
                </a:extLst>
              </a:tr>
            </a:tbl>
          </a:graphicData>
        </a:graphic>
      </p:graphicFrame>
    </p:spTree>
    <p:extLst>
      <p:ext uri="{BB962C8B-B14F-4D97-AF65-F5344CB8AC3E}">
        <p14:creationId xmlns:p14="http://schemas.microsoft.com/office/powerpoint/2010/main" val="205277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motivated this experiment</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032642202"/>
              </p:ext>
            </p:extLst>
          </p:nvPr>
        </p:nvGraphicFramePr>
        <p:xfrm>
          <a:off x="2477691" y="1244701"/>
          <a:ext cx="6666310" cy="3757156"/>
        </p:xfrm>
        <a:graphic>
          <a:graphicData uri="http://schemas.openxmlformats.org/drawingml/2006/table">
            <a:tbl>
              <a:tblPr/>
              <a:tblGrid>
                <a:gridCol w="1206103">
                  <a:extLst>
                    <a:ext uri="{9D8B030D-6E8A-4147-A177-3AD203B41FA5}">
                      <a16:colId xmlns:a16="http://schemas.microsoft.com/office/drawing/2014/main" val="20000"/>
                    </a:ext>
                  </a:extLst>
                </a:gridCol>
                <a:gridCol w="3334523">
                  <a:extLst>
                    <a:ext uri="{9D8B030D-6E8A-4147-A177-3AD203B41FA5}">
                      <a16:colId xmlns:a16="http://schemas.microsoft.com/office/drawing/2014/main" val="20001"/>
                    </a:ext>
                  </a:extLst>
                </a:gridCol>
                <a:gridCol w="2125684">
                  <a:extLst>
                    <a:ext uri="{9D8B030D-6E8A-4147-A177-3AD203B41FA5}">
                      <a16:colId xmlns:a16="http://schemas.microsoft.com/office/drawing/2014/main" val="20002"/>
                    </a:ext>
                  </a:extLst>
                </a:gridCol>
              </a:tblGrid>
              <a:tr h="278606">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x-none" sz="1400" b="1" i="0" u="none" strike="noStrike" cap="none" normalizeH="0" baseline="0" dirty="0">
                        <a:ln>
                          <a:noFill/>
                        </a:ln>
                        <a:solidFill>
                          <a:srgbClr val="FFFFFF"/>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rgbClr val="FFFFFF"/>
                          </a:solidFill>
                          <a:effectLst/>
                          <a:latin typeface="Calibri" charset="0"/>
                          <a:ea typeface="ＭＳ Ｐゴシック" charset="-128"/>
                        </a:rPr>
                        <a:t>Adverbials as triggers</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rgbClr val="FFFFFF"/>
                          </a:solidFill>
                          <a:effectLst/>
                          <a:latin typeface="Calibri" charset="0"/>
                          <a:ea typeface="ＭＳ Ｐゴシック" charset="-128"/>
                        </a:rPr>
                        <a:t>Verbs as triggers</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303735">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dirty="0">
                          <a:ln>
                            <a:noFill/>
                          </a:ln>
                          <a:solidFill>
                            <a:schemeClr val="accent6"/>
                          </a:solidFill>
                          <a:effectLst/>
                          <a:latin typeface="Calibri" charset="0"/>
                          <a:ea typeface="ＭＳ Ｐゴシック" charset="-128"/>
                        </a:rPr>
                        <a:t>Perfective</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1" u="none" strike="noStrike" cap="none" normalizeH="0" baseline="0" dirty="0" err="1">
                          <a:ln>
                            <a:noFill/>
                          </a:ln>
                          <a:solidFill>
                            <a:srgbClr val="000000"/>
                          </a:solidFill>
                          <a:effectLst/>
                          <a:latin typeface="Calibri" charset="0"/>
                          <a:ea typeface="ＭＳ Ｐゴシック" charset="-128"/>
                        </a:rPr>
                        <a:t>nakonec</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finally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1" u="none" strike="noStrike" cap="none" normalizeH="0" baseline="0" dirty="0" err="1">
                          <a:ln>
                            <a:noFill/>
                          </a:ln>
                          <a:solidFill>
                            <a:srgbClr val="000000"/>
                          </a:solidFill>
                          <a:effectLst/>
                          <a:latin typeface="Calibri" charset="0"/>
                          <a:ea typeface="ＭＳ Ｐゴシック" charset="-128"/>
                        </a:rPr>
                        <a:t>vnezapno</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suddenly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srazu</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immediately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čut</a:t>
                      </a:r>
                      <a:r>
                        <a:rPr kumimoji="0" lang="en-US" altLang="en-US" sz="1400" b="0" i="1" u="none" strike="noStrike" cap="none" normalizeH="0" baseline="0" dirty="0">
                          <a:ln>
                            <a:noFill/>
                          </a:ln>
                          <a:solidFill>
                            <a:srgbClr val="000000"/>
                          </a:solidFill>
                          <a:effectLst/>
                          <a:latin typeface="Calibri" charset="0"/>
                          <a:ea typeface="ＭＳ Ｐゴシック" charset="-128"/>
                        </a:rPr>
                        <a:t>’</a:t>
                      </a:r>
                      <a:r>
                        <a:rPr kumimoji="0" lang="en-US" altLang="x-none" sz="1400" b="0" i="1" u="none" strike="noStrike" cap="none" normalizeH="0" baseline="0" dirty="0">
                          <a:ln>
                            <a:noFill/>
                          </a:ln>
                          <a:solidFill>
                            <a:srgbClr val="000000"/>
                          </a:solidFill>
                          <a:effectLst/>
                          <a:latin typeface="Calibri" charset="0"/>
                          <a:ea typeface="ＭＳ Ｐゴシック" charset="-128"/>
                        </a:rPr>
                        <a:t> ne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nearly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vdrug</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suddenly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uže</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already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neožidanno</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unexpectedly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sovsem</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completely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za</a:t>
                      </a:r>
                      <a:r>
                        <a:rPr kumimoji="0" lang="en-US" altLang="x-none" sz="1400" b="0" i="1" u="none" strike="noStrike" cap="none" normalizeH="0" baseline="0" dirty="0">
                          <a:ln>
                            <a:noFill/>
                          </a:ln>
                          <a:solidFill>
                            <a:srgbClr val="000000"/>
                          </a:solidFill>
                          <a:effectLst/>
                          <a:latin typeface="Calibri" charset="0"/>
                          <a:ea typeface="ＭＳ Ｐゴシック" charset="-128"/>
                        </a:rPr>
                        <a:t> tri </a:t>
                      </a:r>
                      <a:r>
                        <a:rPr kumimoji="0" lang="en-US" altLang="x-none" sz="1400" b="0" i="1" u="none" strike="noStrike" cap="none" normalizeH="0" baseline="0" dirty="0" err="1">
                          <a:ln>
                            <a:noFill/>
                          </a:ln>
                          <a:solidFill>
                            <a:srgbClr val="000000"/>
                          </a:solidFill>
                          <a:effectLst/>
                          <a:latin typeface="Calibri" charset="0"/>
                          <a:ea typeface="ＭＳ Ｐゴシック" charset="-128"/>
                        </a:rPr>
                        <a:t>časa</a:t>
                      </a:r>
                      <a:r>
                        <a:rPr kumimoji="0" lang="en-US" altLang="x-none"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in three hours</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1" u="none" strike="noStrike" cap="none" normalizeH="0" baseline="0" dirty="0" err="1">
                          <a:ln>
                            <a:noFill/>
                          </a:ln>
                          <a:solidFill>
                            <a:srgbClr val="000000"/>
                          </a:solidFill>
                          <a:effectLst/>
                          <a:latin typeface="Calibri" charset="0"/>
                          <a:ea typeface="ＭＳ Ｐゴシック" charset="-128"/>
                        </a:rPr>
                        <a:t>zabyt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forget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ostat</a:t>
                      </a:r>
                      <a:r>
                        <a:rPr kumimoji="0" lang="en-US" altLang="en-US" sz="1400" b="0" i="1" u="none" strike="noStrike" cap="none" normalizeH="0" baseline="0" dirty="0" err="1">
                          <a:ln>
                            <a:noFill/>
                          </a:ln>
                          <a:solidFill>
                            <a:srgbClr val="000000"/>
                          </a:solidFill>
                          <a:effectLst/>
                          <a:latin typeface="Calibri" charset="0"/>
                          <a:ea typeface="ＭＳ Ｐゴシック" charset="-128"/>
                        </a:rPr>
                        <a:t>’</a:t>
                      </a:r>
                      <a:r>
                        <a:rPr kumimoji="0" lang="en-US" altLang="x-none" sz="1400" b="0" i="1" u="none" strike="noStrike" cap="none" normalizeH="0" baseline="0" dirty="0" err="1">
                          <a:ln>
                            <a:noFill/>
                          </a:ln>
                          <a:solidFill>
                            <a:srgbClr val="000000"/>
                          </a:solidFill>
                          <a:effectLst/>
                          <a:latin typeface="Calibri" charset="0"/>
                          <a:ea typeface="ＭＳ Ｐゴシック" charset="-128"/>
                        </a:rPr>
                        <a:t>sja</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remain</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rešit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decide</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udat</a:t>
                      </a:r>
                      <a:r>
                        <a:rPr kumimoji="0" lang="en-US" altLang="en-US" sz="1400" b="0" i="1" u="none" strike="noStrike" cap="none" normalizeH="0" baseline="0" dirty="0" err="1">
                          <a:ln>
                            <a:noFill/>
                          </a:ln>
                          <a:solidFill>
                            <a:srgbClr val="000000"/>
                          </a:solidFill>
                          <a:effectLst/>
                          <a:latin typeface="Calibri" charset="0"/>
                          <a:ea typeface="ＭＳ Ｐゴシック" charset="-128"/>
                        </a:rPr>
                        <a:t>’</a:t>
                      </a:r>
                      <a:r>
                        <a:rPr kumimoji="0" lang="en-US" altLang="x-none" sz="1400" b="0" i="1" u="none" strike="noStrike" cap="none" normalizeH="0" baseline="0" dirty="0" err="1">
                          <a:ln>
                            <a:noFill/>
                          </a:ln>
                          <a:solidFill>
                            <a:srgbClr val="000000"/>
                          </a:solidFill>
                          <a:effectLst/>
                          <a:latin typeface="Calibri" charset="0"/>
                          <a:ea typeface="ＭＳ Ｐゴシック" charset="-128"/>
                        </a:rPr>
                        <a:t>sja</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succeed</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uspet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succeed</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spešit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hurry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extLst>
                  <a:ext uri="{0D108BD9-81ED-4DB2-BD59-A6C34878D82A}">
                    <a16:rowId xmlns:a16="http://schemas.microsoft.com/office/drawing/2014/main" val="10001"/>
                  </a:ext>
                </a:extLst>
              </a:tr>
              <a:tr h="2126456">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dirty="0">
                          <a:ln>
                            <a:noFill/>
                          </a:ln>
                          <a:solidFill>
                            <a:srgbClr val="7030A0"/>
                          </a:solidFill>
                          <a:effectLst/>
                          <a:latin typeface="Calibri" charset="0"/>
                          <a:ea typeface="ＭＳ Ｐゴシック" charset="-128"/>
                        </a:rPr>
                        <a:t>Imperfective</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b-NO" altLang="x-none" sz="1400" b="0" i="1" u="none" strike="noStrike" cap="none" normalizeH="0" baseline="0" dirty="0" err="1">
                          <a:ln>
                            <a:noFill/>
                          </a:ln>
                          <a:solidFill>
                            <a:srgbClr val="000000"/>
                          </a:solidFill>
                          <a:effectLst/>
                          <a:latin typeface="Calibri" charset="0"/>
                          <a:ea typeface="ＭＳ Ｐゴシック" charset="-128"/>
                        </a:rPr>
                        <a:t>vsegda</a:t>
                      </a:r>
                      <a:r>
                        <a:rPr kumimoji="0" lang="nb-NO" altLang="x-none"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always</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často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often</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inogda</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sometimes</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poka</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while</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postojanno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continually</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obyčno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usually</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dolgo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for a </a:t>
                      </a:r>
                      <a:r>
                        <a:rPr kumimoji="0" lang="nb-NO" altLang="ja-JP" sz="1400" b="0" i="0" u="none" strike="noStrike" cap="none" normalizeH="0" baseline="0" dirty="0" err="1">
                          <a:ln>
                            <a:noFill/>
                          </a:ln>
                          <a:solidFill>
                            <a:srgbClr val="000000"/>
                          </a:solidFill>
                          <a:effectLst/>
                          <a:latin typeface="Calibri" charset="0"/>
                          <a:ea typeface="ＭＳ Ｐゴシック" charset="-128"/>
                        </a:rPr>
                        <a:t>long</a:t>
                      </a:r>
                      <a:r>
                        <a:rPr kumimoji="0" lang="nb-NO" altLang="ja-JP" sz="1400" b="0" i="0" u="none" strike="noStrike" cap="none" normalizeH="0" baseline="0" dirty="0">
                          <a:ln>
                            <a:noFill/>
                          </a:ln>
                          <a:solidFill>
                            <a:srgbClr val="000000"/>
                          </a:solidFill>
                          <a:effectLst/>
                          <a:latin typeface="Calibri" charset="0"/>
                          <a:ea typeface="ＭＳ Ｐゴシック" charset="-128"/>
                        </a:rPr>
                        <a:t> time</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každyj</a:t>
                      </a:r>
                      <a:r>
                        <a:rPr kumimoji="0" lang="nb-NO" altLang="ja-JP" sz="1400" b="0" i="1" u="none" strike="noStrike" cap="none" normalizeH="0" baseline="0" dirty="0">
                          <a:ln>
                            <a:noFill/>
                          </a:ln>
                          <a:solidFill>
                            <a:srgbClr val="000000"/>
                          </a:solidFill>
                          <a:effectLst/>
                          <a:latin typeface="Calibri" charset="0"/>
                          <a:ea typeface="ＭＳ Ｐゴシック" charset="-128"/>
                        </a:rPr>
                        <a:t> den</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every</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0" u="none" strike="noStrike" cap="none" normalizeH="0" baseline="0" dirty="0" err="1">
                          <a:ln>
                            <a:noFill/>
                          </a:ln>
                          <a:solidFill>
                            <a:srgbClr val="000000"/>
                          </a:solidFill>
                          <a:effectLst/>
                          <a:latin typeface="Calibri" charset="0"/>
                          <a:ea typeface="ＭＳ Ｐゴシック" charset="-128"/>
                        </a:rPr>
                        <a:t>day</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vse</a:t>
                      </a:r>
                      <a:r>
                        <a:rPr kumimoji="0" lang="nb-NO" altLang="ja-JP" sz="1400" b="0" i="1" u="none" strike="noStrike" cap="none" normalizeH="0" baseline="0" dirty="0">
                          <a:ln>
                            <a:noFill/>
                          </a:ln>
                          <a:solidFill>
                            <a:srgbClr val="000000"/>
                          </a:solidFill>
                          <a:effectLst/>
                          <a:latin typeface="Calibri" charset="0"/>
                          <a:ea typeface="ＭＳ Ｐゴシック" charset="-128"/>
                        </a:rPr>
                        <a:t> vremja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all </a:t>
                      </a:r>
                      <a:r>
                        <a:rPr kumimoji="0" lang="nb-NO" altLang="ja-JP" sz="1400" b="0" i="0" u="none" strike="noStrike" cap="none" normalizeH="0" baseline="0" dirty="0" err="1">
                          <a:ln>
                            <a:noFill/>
                          </a:ln>
                          <a:solidFill>
                            <a:srgbClr val="000000"/>
                          </a:solidFill>
                          <a:effectLst/>
                          <a:latin typeface="Calibri" charset="0"/>
                          <a:ea typeface="ＭＳ Ｐゴシック" charset="-128"/>
                        </a:rPr>
                        <a:t>the</a:t>
                      </a:r>
                      <a:r>
                        <a:rPr kumimoji="0" lang="nb-NO" altLang="ja-JP" sz="1400" b="0" i="0" u="none" strike="noStrike" cap="none" normalizeH="0" baseline="0" dirty="0">
                          <a:ln>
                            <a:noFill/>
                          </a:ln>
                          <a:solidFill>
                            <a:srgbClr val="000000"/>
                          </a:solidFill>
                          <a:effectLst/>
                          <a:latin typeface="Calibri" charset="0"/>
                          <a:ea typeface="ＭＳ Ｐゴシック" charset="-128"/>
                        </a:rPr>
                        <a:t> time</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en-US" altLang="ja-JP" sz="1400" b="0" i="1" u="none" strike="noStrike" cap="none" normalizeH="0" baseline="0" dirty="0">
                          <a:ln>
                            <a:noFill/>
                          </a:ln>
                          <a:solidFill>
                            <a:srgbClr val="000000"/>
                          </a:solidFill>
                          <a:effectLst/>
                          <a:latin typeface="Calibri" charset="0"/>
                          <a:ea typeface="ＭＳ Ｐゴシック" charset="-128"/>
                        </a:rPr>
                        <a:t>tri </a:t>
                      </a:r>
                      <a:r>
                        <a:rPr kumimoji="0" lang="en-US" altLang="ja-JP" sz="1400" b="0" i="1" u="none" strike="noStrike" cap="none" normalizeH="0" baseline="0" dirty="0" err="1">
                          <a:ln>
                            <a:noFill/>
                          </a:ln>
                          <a:solidFill>
                            <a:srgbClr val="000000"/>
                          </a:solidFill>
                          <a:effectLst/>
                          <a:latin typeface="Calibri" charset="0"/>
                          <a:ea typeface="ＭＳ Ｐゴシック" charset="-128"/>
                        </a:rPr>
                        <a:t>časa</a:t>
                      </a:r>
                      <a:r>
                        <a:rPr kumimoji="0" lang="en-US" altLang="ja-JP"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ja-JP" sz="1400" b="0" i="0" u="none" strike="noStrike" cap="none" normalizeH="0" baseline="0" dirty="0">
                          <a:ln>
                            <a:noFill/>
                          </a:ln>
                          <a:solidFill>
                            <a:srgbClr val="000000"/>
                          </a:solidFill>
                          <a:effectLst/>
                          <a:latin typeface="Calibri" charset="0"/>
                          <a:ea typeface="ＭＳ Ｐゴシック" charset="-128"/>
                        </a:rPr>
                        <a:t>for three hours</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ja-JP" sz="1400" b="0" i="0" u="none" strike="noStrike" cap="none" normalizeH="0" baseline="0" dirty="0">
                        <a:ln>
                          <a:noFill/>
                        </a:ln>
                        <a:solidFill>
                          <a:srgbClr val="000000"/>
                        </a:solidFill>
                        <a:effectLst/>
                        <a:latin typeface="Calibri"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rgbClr val="000000"/>
                          </a:solidFill>
                          <a:effectLst/>
                          <a:latin typeface="Calibri" charset="0"/>
                          <a:ea typeface="ＭＳ Ｐゴシック" charset="-128"/>
                        </a:rPr>
                        <a:t>categorical negation: </a:t>
                      </a:r>
                      <a:r>
                        <a:rPr kumimoji="0" lang="en-US" altLang="x-none" sz="1400" b="0" i="1" u="none" strike="noStrike" cap="none" normalizeH="0" baseline="0" dirty="0">
                          <a:ln>
                            <a:noFill/>
                          </a:ln>
                          <a:solidFill>
                            <a:srgbClr val="000000"/>
                          </a:solidFill>
                          <a:effectLst/>
                          <a:latin typeface="Calibri" charset="0"/>
                          <a:ea typeface="ＭＳ Ｐゴシック" charset="-128"/>
                        </a:rPr>
                        <a:t>ne </a:t>
                      </a:r>
                      <a:r>
                        <a:rPr kumimoji="0" lang="en-US" altLang="x-none" sz="1400" b="0" i="1" u="none" strike="noStrike" cap="none" normalizeH="0" baseline="0" dirty="0" err="1">
                          <a:ln>
                            <a:noFill/>
                          </a:ln>
                          <a:solidFill>
                            <a:srgbClr val="000000"/>
                          </a:solidFill>
                          <a:effectLst/>
                          <a:latin typeface="Calibri" charset="0"/>
                          <a:ea typeface="ＭＳ Ｐゴシック" charset="-128"/>
                        </a:rPr>
                        <a:t>nado</a:t>
                      </a:r>
                      <a:r>
                        <a:rPr kumimoji="0" lang="en-US" altLang="x-none"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should not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a:ln>
                            <a:noFill/>
                          </a:ln>
                          <a:solidFill>
                            <a:srgbClr val="000000"/>
                          </a:solidFill>
                          <a:effectLst/>
                          <a:latin typeface="Calibri" charset="0"/>
                          <a:ea typeface="ＭＳ Ｐゴシック" charset="-128"/>
                        </a:rPr>
                        <a:t>ne </a:t>
                      </a:r>
                      <a:r>
                        <a:rPr kumimoji="0" lang="en-US" altLang="x-none" sz="1400" b="0" i="1" u="none" strike="noStrike" cap="none" normalizeH="0" baseline="0" dirty="0" err="1">
                          <a:ln>
                            <a:noFill/>
                          </a:ln>
                          <a:solidFill>
                            <a:srgbClr val="000000"/>
                          </a:solidFill>
                          <a:effectLst/>
                          <a:latin typeface="Calibri" charset="0"/>
                          <a:ea typeface="ＭＳ Ｐゴシック" charset="-128"/>
                        </a:rPr>
                        <a:t>stoit</a:t>
                      </a:r>
                      <a:r>
                        <a:rPr kumimoji="0" lang="en-US" altLang="x-none"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not worth</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ja-JP" sz="1400" b="0" i="1" u="none" strike="noStrike" cap="none" normalizeH="0" baseline="0" dirty="0">
                          <a:ln>
                            <a:noFill/>
                          </a:ln>
                          <a:solidFill>
                            <a:srgbClr val="000000"/>
                          </a:solidFill>
                          <a:effectLst/>
                          <a:latin typeface="Calibri" charset="0"/>
                          <a:ea typeface="ＭＳ Ｐゴシック" charset="-128"/>
                        </a:rPr>
                        <a:t>, ne </a:t>
                      </a:r>
                      <a:r>
                        <a:rPr kumimoji="0" lang="en-US" altLang="ja-JP" sz="1400" b="0" i="1" u="none" strike="noStrike" cap="none" normalizeH="0" baseline="0" dirty="0" err="1">
                          <a:ln>
                            <a:noFill/>
                          </a:ln>
                          <a:solidFill>
                            <a:srgbClr val="000000"/>
                          </a:solidFill>
                          <a:effectLst/>
                          <a:latin typeface="Calibri" charset="0"/>
                          <a:ea typeface="ＭＳ Ｐゴシック" charset="-128"/>
                        </a:rPr>
                        <a:t>razrešaetsja</a:t>
                      </a:r>
                      <a:r>
                        <a:rPr kumimoji="0" lang="en-US" altLang="ja-JP"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ja-JP" sz="1400" b="0" i="0" u="none" strike="noStrike" cap="none" normalizeH="0" baseline="0" dirty="0">
                          <a:ln>
                            <a:noFill/>
                          </a:ln>
                          <a:solidFill>
                            <a:srgbClr val="000000"/>
                          </a:solidFill>
                          <a:effectLst/>
                          <a:latin typeface="Calibri" charset="0"/>
                          <a:ea typeface="ＭＳ Ｐゴシック" charset="-128"/>
                        </a:rPr>
                        <a:t>not allowed</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rgbClr val="000000"/>
                          </a:solidFill>
                          <a:effectLst/>
                          <a:latin typeface="Calibri" charset="0"/>
                          <a:ea typeface="ＭＳ Ｐゴシック" charset="-128"/>
                        </a:rPr>
                        <a:t>Verbs of motion: </a:t>
                      </a:r>
                      <a:r>
                        <a:rPr kumimoji="0" lang="en-US" altLang="x-none" sz="1400" b="0" i="1" u="none" strike="noStrike" cap="none" normalizeH="0" baseline="0" dirty="0" err="1">
                          <a:ln>
                            <a:noFill/>
                          </a:ln>
                          <a:solidFill>
                            <a:srgbClr val="000000"/>
                          </a:solidFill>
                          <a:effectLst/>
                          <a:latin typeface="Calibri" charset="0"/>
                          <a:ea typeface="ＭＳ Ｐゴシック" charset="-128"/>
                        </a:rPr>
                        <a:t>pojti</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go</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etc.</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rgbClr val="000000"/>
                          </a:solidFill>
                          <a:effectLst/>
                          <a:latin typeface="Calibri" charset="0"/>
                          <a:ea typeface="ＭＳ Ｐゴシック" charset="-128"/>
                        </a:rPr>
                        <a:t>Others: </a:t>
                      </a:r>
                      <a:r>
                        <a:rPr kumimoji="0" lang="en-US" altLang="x-none" sz="1400" b="0" i="1" u="none" strike="noStrike" cap="none" normalizeH="0" baseline="0" dirty="0" err="1">
                          <a:ln>
                            <a:noFill/>
                          </a:ln>
                          <a:solidFill>
                            <a:srgbClr val="000000"/>
                          </a:solidFill>
                          <a:effectLst/>
                          <a:latin typeface="Calibri" charset="0"/>
                          <a:ea typeface="ＭＳ Ｐゴシック" charset="-128"/>
                        </a:rPr>
                        <a:t>učit</a:t>
                      </a:r>
                      <a:r>
                        <a:rPr kumimoji="0" lang="en-US" altLang="en-US" sz="1400" b="0" i="1" u="none" strike="noStrike" cap="none" normalizeH="0" baseline="0" dirty="0" err="1">
                          <a:ln>
                            <a:noFill/>
                          </a:ln>
                          <a:solidFill>
                            <a:srgbClr val="000000"/>
                          </a:solidFill>
                          <a:effectLst/>
                          <a:latin typeface="Calibri" charset="0"/>
                          <a:ea typeface="ＭＳ Ｐゴシック" charset="-128"/>
                        </a:rPr>
                        <a:t>’</a:t>
                      </a:r>
                      <a:r>
                        <a:rPr kumimoji="0" lang="en-US" altLang="x-none" sz="1400" b="0" i="1" u="none" strike="noStrike" cap="none" normalizeH="0" baseline="0" dirty="0" err="1">
                          <a:ln>
                            <a:noFill/>
                          </a:ln>
                          <a:solidFill>
                            <a:srgbClr val="000000"/>
                          </a:solidFill>
                          <a:effectLst/>
                          <a:latin typeface="Calibri" charset="0"/>
                          <a:ea typeface="ＭＳ Ｐゴシック" charset="-128"/>
                        </a:rPr>
                        <a:t>sja</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learn</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umet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know how</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ljubit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love</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13B9CB94-E287-5146-A5A4-59D337DAFDFA}"/>
              </a:ext>
            </a:extLst>
          </p:cNvPr>
          <p:cNvSpPr txBox="1"/>
          <p:nvPr/>
        </p:nvSpPr>
        <p:spPr>
          <a:xfrm>
            <a:off x="265797" y="1244701"/>
            <a:ext cx="2211893" cy="3744615"/>
          </a:xfrm>
          <a:prstGeom prst="rect">
            <a:avLst/>
          </a:prstGeom>
          <a:noFill/>
        </p:spPr>
        <p:txBody>
          <a:bodyPr wrap="square" rtlCol="0">
            <a:spAutoFit/>
          </a:bodyPr>
          <a:lstStyle/>
          <a:p>
            <a:pPr marL="257175" indent="-257175">
              <a:spcBef>
                <a:spcPts val="75"/>
              </a:spcBef>
              <a:spcAft>
                <a:spcPts val="75"/>
              </a:spcAft>
              <a:buFont typeface="Arial" charset="0"/>
              <a:buChar char="•"/>
            </a:pPr>
            <a:r>
              <a:rPr lang="en-US" dirty="0"/>
              <a:t>Certain lexical “triggers/cues” are known to determine aspect</a:t>
            </a:r>
          </a:p>
          <a:p>
            <a:pPr marL="257175" indent="-257175">
              <a:spcBef>
                <a:spcPts val="75"/>
              </a:spcBef>
              <a:spcAft>
                <a:spcPts val="75"/>
              </a:spcAft>
              <a:buFont typeface="Arial" charset="0"/>
              <a:buChar char="•"/>
            </a:pPr>
            <a:r>
              <a:rPr lang="en-US" dirty="0"/>
              <a:t>BUT: How often are these triggers/cues available?</a:t>
            </a:r>
          </a:p>
          <a:p>
            <a:pPr marL="257175" indent="-257175">
              <a:spcBef>
                <a:spcPts val="75"/>
              </a:spcBef>
              <a:spcAft>
                <a:spcPts val="75"/>
              </a:spcAft>
              <a:buFont typeface="Arial" charset="0"/>
              <a:buChar char="•"/>
            </a:pPr>
            <a:r>
              <a:rPr lang="en-US" dirty="0"/>
              <a:t>In other words, </a:t>
            </a:r>
            <a:r>
              <a:rPr lang="en-US" b="1" dirty="0"/>
              <a:t>what percentage</a:t>
            </a:r>
            <a:r>
              <a:rPr lang="en-US" dirty="0"/>
              <a:t> of verbs appear in collocation with triggers/cues?</a:t>
            </a:r>
          </a:p>
        </p:txBody>
      </p:sp>
    </p:spTree>
    <p:extLst>
      <p:ext uri="{BB962C8B-B14F-4D97-AF65-F5344CB8AC3E}">
        <p14:creationId xmlns:p14="http://schemas.microsoft.com/office/powerpoint/2010/main" val="2345740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motivated this experiment</a:t>
            </a:r>
          </a:p>
        </p:txBody>
      </p:sp>
      <p:graphicFrame>
        <p:nvGraphicFramePr>
          <p:cNvPr id="4" name="Content Placeholder 4"/>
          <p:cNvGraphicFramePr>
            <a:graphicFrameLocks noGrp="1"/>
          </p:cNvGraphicFramePr>
          <p:nvPr>
            <p:ph idx="1"/>
            <p:extLst/>
          </p:nvPr>
        </p:nvGraphicFramePr>
        <p:xfrm>
          <a:off x="2477691" y="1244701"/>
          <a:ext cx="6666310" cy="3757156"/>
        </p:xfrm>
        <a:graphic>
          <a:graphicData uri="http://schemas.openxmlformats.org/drawingml/2006/table">
            <a:tbl>
              <a:tblPr/>
              <a:tblGrid>
                <a:gridCol w="1206103">
                  <a:extLst>
                    <a:ext uri="{9D8B030D-6E8A-4147-A177-3AD203B41FA5}">
                      <a16:colId xmlns:a16="http://schemas.microsoft.com/office/drawing/2014/main" val="20000"/>
                    </a:ext>
                  </a:extLst>
                </a:gridCol>
                <a:gridCol w="3334523">
                  <a:extLst>
                    <a:ext uri="{9D8B030D-6E8A-4147-A177-3AD203B41FA5}">
                      <a16:colId xmlns:a16="http://schemas.microsoft.com/office/drawing/2014/main" val="20001"/>
                    </a:ext>
                  </a:extLst>
                </a:gridCol>
                <a:gridCol w="2125684">
                  <a:extLst>
                    <a:ext uri="{9D8B030D-6E8A-4147-A177-3AD203B41FA5}">
                      <a16:colId xmlns:a16="http://schemas.microsoft.com/office/drawing/2014/main" val="20002"/>
                    </a:ext>
                  </a:extLst>
                </a:gridCol>
              </a:tblGrid>
              <a:tr h="278606">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x-none" sz="1400" b="1" i="0" u="none" strike="noStrike" cap="none" normalizeH="0" baseline="0" dirty="0">
                        <a:ln>
                          <a:noFill/>
                        </a:ln>
                        <a:solidFill>
                          <a:srgbClr val="FFFFFF"/>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rgbClr val="FFFFFF"/>
                          </a:solidFill>
                          <a:effectLst/>
                          <a:latin typeface="Calibri" charset="0"/>
                          <a:ea typeface="ＭＳ Ｐゴシック" charset="-128"/>
                        </a:rPr>
                        <a:t>Adverbials as triggers</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rgbClr val="FFFFFF"/>
                          </a:solidFill>
                          <a:effectLst/>
                          <a:latin typeface="Calibri" charset="0"/>
                          <a:ea typeface="ＭＳ Ｐゴシック" charset="-128"/>
                        </a:rPr>
                        <a:t>Verbs as triggers</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303735">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dirty="0">
                          <a:ln>
                            <a:noFill/>
                          </a:ln>
                          <a:solidFill>
                            <a:schemeClr val="accent6"/>
                          </a:solidFill>
                          <a:effectLst/>
                          <a:latin typeface="Calibri" charset="0"/>
                          <a:ea typeface="ＭＳ Ｐゴシック" charset="-128"/>
                        </a:rPr>
                        <a:t>Perfective</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1" u="none" strike="noStrike" cap="none" normalizeH="0" baseline="0" dirty="0" err="1">
                          <a:ln>
                            <a:noFill/>
                          </a:ln>
                          <a:solidFill>
                            <a:srgbClr val="000000"/>
                          </a:solidFill>
                          <a:effectLst/>
                          <a:latin typeface="Calibri" charset="0"/>
                          <a:ea typeface="ＭＳ Ｐゴシック" charset="-128"/>
                        </a:rPr>
                        <a:t>nakonec</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finally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1" u="none" strike="noStrike" cap="none" normalizeH="0" baseline="0" dirty="0" err="1">
                          <a:ln>
                            <a:noFill/>
                          </a:ln>
                          <a:solidFill>
                            <a:srgbClr val="000000"/>
                          </a:solidFill>
                          <a:effectLst/>
                          <a:latin typeface="Calibri" charset="0"/>
                          <a:ea typeface="ＭＳ Ｐゴシック" charset="-128"/>
                        </a:rPr>
                        <a:t>vnezapno</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suddenly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srazu</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immediately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čut</a:t>
                      </a:r>
                      <a:r>
                        <a:rPr kumimoji="0" lang="en-US" altLang="en-US" sz="1400" b="0" i="1" u="none" strike="noStrike" cap="none" normalizeH="0" baseline="0" dirty="0">
                          <a:ln>
                            <a:noFill/>
                          </a:ln>
                          <a:solidFill>
                            <a:srgbClr val="000000"/>
                          </a:solidFill>
                          <a:effectLst/>
                          <a:latin typeface="Calibri" charset="0"/>
                          <a:ea typeface="ＭＳ Ｐゴシック" charset="-128"/>
                        </a:rPr>
                        <a:t>’</a:t>
                      </a:r>
                      <a:r>
                        <a:rPr kumimoji="0" lang="en-US" altLang="x-none" sz="1400" b="0" i="1" u="none" strike="noStrike" cap="none" normalizeH="0" baseline="0" dirty="0">
                          <a:ln>
                            <a:noFill/>
                          </a:ln>
                          <a:solidFill>
                            <a:srgbClr val="000000"/>
                          </a:solidFill>
                          <a:effectLst/>
                          <a:latin typeface="Calibri" charset="0"/>
                          <a:ea typeface="ＭＳ Ｐゴシック" charset="-128"/>
                        </a:rPr>
                        <a:t> ne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nearly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vdrug</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suddenly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uže</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already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neožidanno</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unexpectedly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sovsem</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completely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za</a:t>
                      </a:r>
                      <a:r>
                        <a:rPr kumimoji="0" lang="en-US" altLang="x-none" sz="1400" b="0" i="1" u="none" strike="noStrike" cap="none" normalizeH="0" baseline="0" dirty="0">
                          <a:ln>
                            <a:noFill/>
                          </a:ln>
                          <a:solidFill>
                            <a:srgbClr val="000000"/>
                          </a:solidFill>
                          <a:effectLst/>
                          <a:latin typeface="Calibri" charset="0"/>
                          <a:ea typeface="ＭＳ Ｐゴシック" charset="-128"/>
                        </a:rPr>
                        <a:t> tri </a:t>
                      </a:r>
                      <a:r>
                        <a:rPr kumimoji="0" lang="en-US" altLang="x-none" sz="1400" b="0" i="1" u="none" strike="noStrike" cap="none" normalizeH="0" baseline="0" dirty="0" err="1">
                          <a:ln>
                            <a:noFill/>
                          </a:ln>
                          <a:solidFill>
                            <a:srgbClr val="000000"/>
                          </a:solidFill>
                          <a:effectLst/>
                          <a:latin typeface="Calibri" charset="0"/>
                          <a:ea typeface="ＭＳ Ｐゴシック" charset="-128"/>
                        </a:rPr>
                        <a:t>časa</a:t>
                      </a:r>
                      <a:r>
                        <a:rPr kumimoji="0" lang="en-US" altLang="x-none"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in three hours</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1" u="none" strike="noStrike" cap="none" normalizeH="0" baseline="0" dirty="0" err="1">
                          <a:ln>
                            <a:noFill/>
                          </a:ln>
                          <a:solidFill>
                            <a:srgbClr val="000000"/>
                          </a:solidFill>
                          <a:effectLst/>
                          <a:latin typeface="Calibri" charset="0"/>
                          <a:ea typeface="ＭＳ Ｐゴシック" charset="-128"/>
                        </a:rPr>
                        <a:t>zabyt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forget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ostat</a:t>
                      </a:r>
                      <a:r>
                        <a:rPr kumimoji="0" lang="en-US" altLang="en-US" sz="1400" b="0" i="1" u="none" strike="noStrike" cap="none" normalizeH="0" baseline="0" dirty="0" err="1">
                          <a:ln>
                            <a:noFill/>
                          </a:ln>
                          <a:solidFill>
                            <a:srgbClr val="000000"/>
                          </a:solidFill>
                          <a:effectLst/>
                          <a:latin typeface="Calibri" charset="0"/>
                          <a:ea typeface="ＭＳ Ｐゴシック" charset="-128"/>
                        </a:rPr>
                        <a:t>’</a:t>
                      </a:r>
                      <a:r>
                        <a:rPr kumimoji="0" lang="en-US" altLang="x-none" sz="1400" b="0" i="1" u="none" strike="noStrike" cap="none" normalizeH="0" baseline="0" dirty="0" err="1">
                          <a:ln>
                            <a:noFill/>
                          </a:ln>
                          <a:solidFill>
                            <a:srgbClr val="000000"/>
                          </a:solidFill>
                          <a:effectLst/>
                          <a:latin typeface="Calibri" charset="0"/>
                          <a:ea typeface="ＭＳ Ｐゴシック" charset="-128"/>
                        </a:rPr>
                        <a:t>sja</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remain</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rešit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decide</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udat</a:t>
                      </a:r>
                      <a:r>
                        <a:rPr kumimoji="0" lang="en-US" altLang="en-US" sz="1400" b="0" i="1" u="none" strike="noStrike" cap="none" normalizeH="0" baseline="0" dirty="0" err="1">
                          <a:ln>
                            <a:noFill/>
                          </a:ln>
                          <a:solidFill>
                            <a:srgbClr val="000000"/>
                          </a:solidFill>
                          <a:effectLst/>
                          <a:latin typeface="Calibri" charset="0"/>
                          <a:ea typeface="ＭＳ Ｐゴシック" charset="-128"/>
                        </a:rPr>
                        <a:t>’</a:t>
                      </a:r>
                      <a:r>
                        <a:rPr kumimoji="0" lang="en-US" altLang="x-none" sz="1400" b="0" i="1" u="none" strike="noStrike" cap="none" normalizeH="0" baseline="0" dirty="0" err="1">
                          <a:ln>
                            <a:noFill/>
                          </a:ln>
                          <a:solidFill>
                            <a:srgbClr val="000000"/>
                          </a:solidFill>
                          <a:effectLst/>
                          <a:latin typeface="Calibri" charset="0"/>
                          <a:ea typeface="ＭＳ Ｐゴシック" charset="-128"/>
                        </a:rPr>
                        <a:t>sja</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succeed</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uspet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succeed</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spešit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hurry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extLst>
                  <a:ext uri="{0D108BD9-81ED-4DB2-BD59-A6C34878D82A}">
                    <a16:rowId xmlns:a16="http://schemas.microsoft.com/office/drawing/2014/main" val="10001"/>
                  </a:ext>
                </a:extLst>
              </a:tr>
              <a:tr h="2126456">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dirty="0">
                          <a:ln>
                            <a:noFill/>
                          </a:ln>
                          <a:solidFill>
                            <a:srgbClr val="7030A0"/>
                          </a:solidFill>
                          <a:effectLst/>
                          <a:latin typeface="Calibri" charset="0"/>
                          <a:ea typeface="ＭＳ Ｐゴシック" charset="-128"/>
                        </a:rPr>
                        <a:t>Imperfective</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b-NO" altLang="x-none" sz="1400" b="0" i="1" u="none" strike="noStrike" cap="none" normalizeH="0" baseline="0" dirty="0" err="1">
                          <a:ln>
                            <a:noFill/>
                          </a:ln>
                          <a:solidFill>
                            <a:srgbClr val="000000"/>
                          </a:solidFill>
                          <a:effectLst/>
                          <a:latin typeface="Calibri" charset="0"/>
                          <a:ea typeface="ＭＳ Ｐゴシック" charset="-128"/>
                        </a:rPr>
                        <a:t>vsegda</a:t>
                      </a:r>
                      <a:r>
                        <a:rPr kumimoji="0" lang="nb-NO" altLang="x-none"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always</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často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often</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inogda</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sometimes</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poka</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while</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postojanno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continually</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obyčno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usually</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dolgo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for a </a:t>
                      </a:r>
                      <a:r>
                        <a:rPr kumimoji="0" lang="nb-NO" altLang="ja-JP" sz="1400" b="0" i="0" u="none" strike="noStrike" cap="none" normalizeH="0" baseline="0" dirty="0" err="1">
                          <a:ln>
                            <a:noFill/>
                          </a:ln>
                          <a:solidFill>
                            <a:srgbClr val="000000"/>
                          </a:solidFill>
                          <a:effectLst/>
                          <a:latin typeface="Calibri" charset="0"/>
                          <a:ea typeface="ＭＳ Ｐゴシック" charset="-128"/>
                        </a:rPr>
                        <a:t>long</a:t>
                      </a:r>
                      <a:r>
                        <a:rPr kumimoji="0" lang="nb-NO" altLang="ja-JP" sz="1400" b="0" i="0" u="none" strike="noStrike" cap="none" normalizeH="0" baseline="0" dirty="0">
                          <a:ln>
                            <a:noFill/>
                          </a:ln>
                          <a:solidFill>
                            <a:srgbClr val="000000"/>
                          </a:solidFill>
                          <a:effectLst/>
                          <a:latin typeface="Calibri" charset="0"/>
                          <a:ea typeface="ＭＳ Ｐゴシック" charset="-128"/>
                        </a:rPr>
                        <a:t> time</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každyj</a:t>
                      </a:r>
                      <a:r>
                        <a:rPr kumimoji="0" lang="nb-NO" altLang="ja-JP" sz="1400" b="0" i="1" u="none" strike="noStrike" cap="none" normalizeH="0" baseline="0" dirty="0">
                          <a:ln>
                            <a:noFill/>
                          </a:ln>
                          <a:solidFill>
                            <a:srgbClr val="000000"/>
                          </a:solidFill>
                          <a:effectLst/>
                          <a:latin typeface="Calibri" charset="0"/>
                          <a:ea typeface="ＭＳ Ｐゴシック" charset="-128"/>
                        </a:rPr>
                        <a:t> den</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every</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0" u="none" strike="noStrike" cap="none" normalizeH="0" baseline="0" dirty="0" err="1">
                          <a:ln>
                            <a:noFill/>
                          </a:ln>
                          <a:solidFill>
                            <a:srgbClr val="000000"/>
                          </a:solidFill>
                          <a:effectLst/>
                          <a:latin typeface="Calibri" charset="0"/>
                          <a:ea typeface="ＭＳ Ｐゴシック" charset="-128"/>
                        </a:rPr>
                        <a:t>day</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vse</a:t>
                      </a:r>
                      <a:r>
                        <a:rPr kumimoji="0" lang="nb-NO" altLang="ja-JP" sz="1400" b="0" i="1" u="none" strike="noStrike" cap="none" normalizeH="0" baseline="0" dirty="0">
                          <a:ln>
                            <a:noFill/>
                          </a:ln>
                          <a:solidFill>
                            <a:srgbClr val="000000"/>
                          </a:solidFill>
                          <a:effectLst/>
                          <a:latin typeface="Calibri" charset="0"/>
                          <a:ea typeface="ＭＳ Ｐゴシック" charset="-128"/>
                        </a:rPr>
                        <a:t> vremja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all </a:t>
                      </a:r>
                      <a:r>
                        <a:rPr kumimoji="0" lang="nb-NO" altLang="ja-JP" sz="1400" b="0" i="0" u="none" strike="noStrike" cap="none" normalizeH="0" baseline="0" dirty="0" err="1">
                          <a:ln>
                            <a:noFill/>
                          </a:ln>
                          <a:solidFill>
                            <a:srgbClr val="000000"/>
                          </a:solidFill>
                          <a:effectLst/>
                          <a:latin typeface="Calibri" charset="0"/>
                          <a:ea typeface="ＭＳ Ｐゴシック" charset="-128"/>
                        </a:rPr>
                        <a:t>the</a:t>
                      </a:r>
                      <a:r>
                        <a:rPr kumimoji="0" lang="nb-NO" altLang="ja-JP" sz="1400" b="0" i="0" u="none" strike="noStrike" cap="none" normalizeH="0" baseline="0" dirty="0">
                          <a:ln>
                            <a:noFill/>
                          </a:ln>
                          <a:solidFill>
                            <a:srgbClr val="000000"/>
                          </a:solidFill>
                          <a:effectLst/>
                          <a:latin typeface="Calibri" charset="0"/>
                          <a:ea typeface="ＭＳ Ｐゴシック" charset="-128"/>
                        </a:rPr>
                        <a:t> time</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en-US" altLang="ja-JP" sz="1400" b="0" i="1" u="none" strike="noStrike" cap="none" normalizeH="0" baseline="0" dirty="0">
                          <a:ln>
                            <a:noFill/>
                          </a:ln>
                          <a:solidFill>
                            <a:srgbClr val="000000"/>
                          </a:solidFill>
                          <a:effectLst/>
                          <a:latin typeface="Calibri" charset="0"/>
                          <a:ea typeface="ＭＳ Ｐゴシック" charset="-128"/>
                        </a:rPr>
                        <a:t>tri </a:t>
                      </a:r>
                      <a:r>
                        <a:rPr kumimoji="0" lang="en-US" altLang="ja-JP" sz="1400" b="0" i="1" u="none" strike="noStrike" cap="none" normalizeH="0" baseline="0" dirty="0" err="1">
                          <a:ln>
                            <a:noFill/>
                          </a:ln>
                          <a:solidFill>
                            <a:srgbClr val="000000"/>
                          </a:solidFill>
                          <a:effectLst/>
                          <a:latin typeface="Calibri" charset="0"/>
                          <a:ea typeface="ＭＳ Ｐゴシック" charset="-128"/>
                        </a:rPr>
                        <a:t>časa</a:t>
                      </a:r>
                      <a:r>
                        <a:rPr kumimoji="0" lang="en-US" altLang="ja-JP"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ja-JP" sz="1400" b="0" i="0" u="none" strike="noStrike" cap="none" normalizeH="0" baseline="0" dirty="0">
                          <a:ln>
                            <a:noFill/>
                          </a:ln>
                          <a:solidFill>
                            <a:srgbClr val="000000"/>
                          </a:solidFill>
                          <a:effectLst/>
                          <a:latin typeface="Calibri" charset="0"/>
                          <a:ea typeface="ＭＳ Ｐゴシック" charset="-128"/>
                        </a:rPr>
                        <a:t>for three hours</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ja-JP" sz="1400" b="0" i="0" u="none" strike="noStrike" cap="none" normalizeH="0" baseline="0" dirty="0">
                        <a:ln>
                          <a:noFill/>
                        </a:ln>
                        <a:solidFill>
                          <a:srgbClr val="000000"/>
                        </a:solidFill>
                        <a:effectLst/>
                        <a:latin typeface="Calibri"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rgbClr val="000000"/>
                          </a:solidFill>
                          <a:effectLst/>
                          <a:latin typeface="Calibri" charset="0"/>
                          <a:ea typeface="ＭＳ Ｐゴシック" charset="-128"/>
                        </a:rPr>
                        <a:t>categorical negation: </a:t>
                      </a:r>
                      <a:r>
                        <a:rPr kumimoji="0" lang="en-US" altLang="x-none" sz="1400" b="0" i="1" u="none" strike="noStrike" cap="none" normalizeH="0" baseline="0" dirty="0">
                          <a:ln>
                            <a:noFill/>
                          </a:ln>
                          <a:solidFill>
                            <a:srgbClr val="000000"/>
                          </a:solidFill>
                          <a:effectLst/>
                          <a:latin typeface="Calibri" charset="0"/>
                          <a:ea typeface="ＭＳ Ｐゴシック" charset="-128"/>
                        </a:rPr>
                        <a:t>ne </a:t>
                      </a:r>
                      <a:r>
                        <a:rPr kumimoji="0" lang="en-US" altLang="x-none" sz="1400" b="0" i="1" u="none" strike="noStrike" cap="none" normalizeH="0" baseline="0" dirty="0" err="1">
                          <a:ln>
                            <a:noFill/>
                          </a:ln>
                          <a:solidFill>
                            <a:srgbClr val="000000"/>
                          </a:solidFill>
                          <a:effectLst/>
                          <a:latin typeface="Calibri" charset="0"/>
                          <a:ea typeface="ＭＳ Ｐゴシック" charset="-128"/>
                        </a:rPr>
                        <a:t>nado</a:t>
                      </a:r>
                      <a:r>
                        <a:rPr kumimoji="0" lang="en-US" altLang="x-none"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should not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a:ln>
                            <a:noFill/>
                          </a:ln>
                          <a:solidFill>
                            <a:srgbClr val="000000"/>
                          </a:solidFill>
                          <a:effectLst/>
                          <a:latin typeface="Calibri" charset="0"/>
                          <a:ea typeface="ＭＳ Ｐゴシック" charset="-128"/>
                        </a:rPr>
                        <a:t>ne </a:t>
                      </a:r>
                      <a:r>
                        <a:rPr kumimoji="0" lang="en-US" altLang="x-none" sz="1400" b="0" i="1" u="none" strike="noStrike" cap="none" normalizeH="0" baseline="0" dirty="0" err="1">
                          <a:ln>
                            <a:noFill/>
                          </a:ln>
                          <a:solidFill>
                            <a:srgbClr val="000000"/>
                          </a:solidFill>
                          <a:effectLst/>
                          <a:latin typeface="Calibri" charset="0"/>
                          <a:ea typeface="ＭＳ Ｐゴシック" charset="-128"/>
                        </a:rPr>
                        <a:t>stoit</a:t>
                      </a:r>
                      <a:r>
                        <a:rPr kumimoji="0" lang="en-US" altLang="x-none"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not worth</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ja-JP" sz="1400" b="0" i="1" u="none" strike="noStrike" cap="none" normalizeH="0" baseline="0" dirty="0">
                          <a:ln>
                            <a:noFill/>
                          </a:ln>
                          <a:solidFill>
                            <a:srgbClr val="000000"/>
                          </a:solidFill>
                          <a:effectLst/>
                          <a:latin typeface="Calibri" charset="0"/>
                          <a:ea typeface="ＭＳ Ｐゴシック" charset="-128"/>
                        </a:rPr>
                        <a:t>, ne </a:t>
                      </a:r>
                      <a:r>
                        <a:rPr kumimoji="0" lang="en-US" altLang="ja-JP" sz="1400" b="0" i="1" u="none" strike="noStrike" cap="none" normalizeH="0" baseline="0" dirty="0" err="1">
                          <a:ln>
                            <a:noFill/>
                          </a:ln>
                          <a:solidFill>
                            <a:srgbClr val="000000"/>
                          </a:solidFill>
                          <a:effectLst/>
                          <a:latin typeface="Calibri" charset="0"/>
                          <a:ea typeface="ＭＳ Ｐゴシック" charset="-128"/>
                        </a:rPr>
                        <a:t>razrešaetsja</a:t>
                      </a:r>
                      <a:r>
                        <a:rPr kumimoji="0" lang="en-US" altLang="ja-JP"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ja-JP" sz="1400" b="0" i="0" u="none" strike="noStrike" cap="none" normalizeH="0" baseline="0" dirty="0">
                          <a:ln>
                            <a:noFill/>
                          </a:ln>
                          <a:solidFill>
                            <a:srgbClr val="000000"/>
                          </a:solidFill>
                          <a:effectLst/>
                          <a:latin typeface="Calibri" charset="0"/>
                          <a:ea typeface="ＭＳ Ｐゴシック" charset="-128"/>
                        </a:rPr>
                        <a:t>not allowed</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rgbClr val="000000"/>
                          </a:solidFill>
                          <a:effectLst/>
                          <a:latin typeface="Calibri" charset="0"/>
                          <a:ea typeface="ＭＳ Ｐゴシック" charset="-128"/>
                        </a:rPr>
                        <a:t>Verbs of motion: </a:t>
                      </a:r>
                      <a:r>
                        <a:rPr kumimoji="0" lang="en-US" altLang="x-none" sz="1400" b="0" i="1" u="none" strike="noStrike" cap="none" normalizeH="0" baseline="0" dirty="0" err="1">
                          <a:ln>
                            <a:noFill/>
                          </a:ln>
                          <a:solidFill>
                            <a:srgbClr val="000000"/>
                          </a:solidFill>
                          <a:effectLst/>
                          <a:latin typeface="Calibri" charset="0"/>
                          <a:ea typeface="ＭＳ Ｐゴシック" charset="-128"/>
                        </a:rPr>
                        <a:t>pojti</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go</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etc.</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rgbClr val="000000"/>
                          </a:solidFill>
                          <a:effectLst/>
                          <a:latin typeface="Calibri" charset="0"/>
                          <a:ea typeface="ＭＳ Ｐゴシック" charset="-128"/>
                        </a:rPr>
                        <a:t>Others: </a:t>
                      </a:r>
                      <a:r>
                        <a:rPr kumimoji="0" lang="en-US" altLang="x-none" sz="1400" b="0" i="1" u="none" strike="noStrike" cap="none" normalizeH="0" baseline="0" dirty="0" err="1">
                          <a:ln>
                            <a:noFill/>
                          </a:ln>
                          <a:solidFill>
                            <a:srgbClr val="000000"/>
                          </a:solidFill>
                          <a:effectLst/>
                          <a:latin typeface="Calibri" charset="0"/>
                          <a:ea typeface="ＭＳ Ｐゴシック" charset="-128"/>
                        </a:rPr>
                        <a:t>učit</a:t>
                      </a:r>
                      <a:r>
                        <a:rPr kumimoji="0" lang="en-US" altLang="en-US" sz="1400" b="0" i="1" u="none" strike="noStrike" cap="none" normalizeH="0" baseline="0" dirty="0" err="1">
                          <a:ln>
                            <a:noFill/>
                          </a:ln>
                          <a:solidFill>
                            <a:srgbClr val="000000"/>
                          </a:solidFill>
                          <a:effectLst/>
                          <a:latin typeface="Calibri" charset="0"/>
                          <a:ea typeface="ＭＳ Ｐゴシック" charset="-128"/>
                        </a:rPr>
                        <a:t>’</a:t>
                      </a:r>
                      <a:r>
                        <a:rPr kumimoji="0" lang="en-US" altLang="x-none" sz="1400" b="0" i="1" u="none" strike="noStrike" cap="none" normalizeH="0" baseline="0" dirty="0" err="1">
                          <a:ln>
                            <a:noFill/>
                          </a:ln>
                          <a:solidFill>
                            <a:srgbClr val="000000"/>
                          </a:solidFill>
                          <a:effectLst/>
                          <a:latin typeface="Calibri" charset="0"/>
                          <a:ea typeface="ＭＳ Ｐゴシック" charset="-128"/>
                        </a:rPr>
                        <a:t>sja</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learn</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umet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know how</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ljubit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love</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265797" y="1244701"/>
            <a:ext cx="2211893" cy="3744615"/>
          </a:xfrm>
          <a:prstGeom prst="rect">
            <a:avLst/>
          </a:prstGeom>
          <a:noFill/>
        </p:spPr>
        <p:txBody>
          <a:bodyPr wrap="square" rtlCol="0">
            <a:spAutoFit/>
          </a:bodyPr>
          <a:lstStyle/>
          <a:p>
            <a:pPr marL="257175" indent="-257175">
              <a:spcBef>
                <a:spcPts val="75"/>
              </a:spcBef>
              <a:spcAft>
                <a:spcPts val="75"/>
              </a:spcAft>
              <a:buFont typeface="Arial" charset="0"/>
              <a:buChar char="•"/>
            </a:pPr>
            <a:r>
              <a:rPr lang="en-US" dirty="0"/>
              <a:t>Certain lexical “triggers/cues” are known to determine aspect</a:t>
            </a:r>
          </a:p>
          <a:p>
            <a:pPr marL="257175" indent="-257175">
              <a:spcBef>
                <a:spcPts val="75"/>
              </a:spcBef>
              <a:spcAft>
                <a:spcPts val="75"/>
              </a:spcAft>
              <a:buFont typeface="Arial" charset="0"/>
              <a:buChar char="•"/>
            </a:pPr>
            <a:r>
              <a:rPr lang="en-US" dirty="0"/>
              <a:t>BUT: How often are these triggers/cues available?</a:t>
            </a:r>
          </a:p>
          <a:p>
            <a:pPr marL="257175" indent="-257175">
              <a:spcBef>
                <a:spcPts val="75"/>
              </a:spcBef>
              <a:spcAft>
                <a:spcPts val="75"/>
              </a:spcAft>
              <a:buFont typeface="Arial" charset="0"/>
              <a:buChar char="•"/>
            </a:pPr>
            <a:r>
              <a:rPr lang="en-US" dirty="0"/>
              <a:t>In other words, </a:t>
            </a:r>
            <a:r>
              <a:rPr lang="en-US" b="1" dirty="0"/>
              <a:t>what percentage</a:t>
            </a:r>
            <a:r>
              <a:rPr lang="en-US" dirty="0"/>
              <a:t> of verbs appear in collocation with triggers/cues?</a:t>
            </a:r>
          </a:p>
        </p:txBody>
      </p:sp>
      <p:pic>
        <p:nvPicPr>
          <p:cNvPr id="6" name="Picture 2" descr="http://blog.lubans.org/media/2/20130626-2percent.2jpg.jpg">
            <a:extLst>
              <a:ext uri="{FF2B5EF4-FFF2-40B4-BE49-F238E27FC236}">
                <a16:creationId xmlns:a16="http://schemas.microsoft.com/office/drawing/2014/main" id="{0B6A1F4C-FCBF-A74B-9FD1-5E8639457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542" y="3785419"/>
            <a:ext cx="2634019" cy="121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959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motivated this experiment</a:t>
            </a:r>
          </a:p>
        </p:txBody>
      </p:sp>
      <p:graphicFrame>
        <p:nvGraphicFramePr>
          <p:cNvPr id="4" name="Content Placeholder 4"/>
          <p:cNvGraphicFramePr>
            <a:graphicFrameLocks noGrp="1"/>
          </p:cNvGraphicFramePr>
          <p:nvPr>
            <p:ph idx="1"/>
            <p:extLst/>
          </p:nvPr>
        </p:nvGraphicFramePr>
        <p:xfrm>
          <a:off x="2477691" y="1244701"/>
          <a:ext cx="6666310" cy="3757156"/>
        </p:xfrm>
        <a:graphic>
          <a:graphicData uri="http://schemas.openxmlformats.org/drawingml/2006/table">
            <a:tbl>
              <a:tblPr/>
              <a:tblGrid>
                <a:gridCol w="1206103">
                  <a:extLst>
                    <a:ext uri="{9D8B030D-6E8A-4147-A177-3AD203B41FA5}">
                      <a16:colId xmlns:a16="http://schemas.microsoft.com/office/drawing/2014/main" val="20000"/>
                    </a:ext>
                  </a:extLst>
                </a:gridCol>
                <a:gridCol w="3334523">
                  <a:extLst>
                    <a:ext uri="{9D8B030D-6E8A-4147-A177-3AD203B41FA5}">
                      <a16:colId xmlns:a16="http://schemas.microsoft.com/office/drawing/2014/main" val="20001"/>
                    </a:ext>
                  </a:extLst>
                </a:gridCol>
                <a:gridCol w="2125684">
                  <a:extLst>
                    <a:ext uri="{9D8B030D-6E8A-4147-A177-3AD203B41FA5}">
                      <a16:colId xmlns:a16="http://schemas.microsoft.com/office/drawing/2014/main" val="20002"/>
                    </a:ext>
                  </a:extLst>
                </a:gridCol>
              </a:tblGrid>
              <a:tr h="278606">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x-none" sz="1400" b="1" i="0" u="none" strike="noStrike" cap="none" normalizeH="0" baseline="0" dirty="0">
                        <a:ln>
                          <a:noFill/>
                        </a:ln>
                        <a:solidFill>
                          <a:srgbClr val="FFFFFF"/>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rgbClr val="FFFFFF"/>
                          </a:solidFill>
                          <a:effectLst/>
                          <a:latin typeface="Calibri" charset="0"/>
                          <a:ea typeface="ＭＳ Ｐゴシック" charset="-128"/>
                        </a:rPr>
                        <a:t>Adverbials as triggers</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rgbClr val="FFFFFF"/>
                          </a:solidFill>
                          <a:effectLst/>
                          <a:latin typeface="Calibri" charset="0"/>
                          <a:ea typeface="ＭＳ Ｐゴシック" charset="-128"/>
                        </a:rPr>
                        <a:t>Verbs as triggers</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303735">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dirty="0">
                          <a:ln>
                            <a:noFill/>
                          </a:ln>
                          <a:solidFill>
                            <a:schemeClr val="accent6"/>
                          </a:solidFill>
                          <a:effectLst/>
                          <a:latin typeface="Calibri" charset="0"/>
                          <a:ea typeface="ＭＳ Ｐゴシック" charset="-128"/>
                        </a:rPr>
                        <a:t>Perfective</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1" u="none" strike="noStrike" cap="none" normalizeH="0" baseline="0" dirty="0" err="1">
                          <a:ln>
                            <a:noFill/>
                          </a:ln>
                          <a:solidFill>
                            <a:srgbClr val="000000"/>
                          </a:solidFill>
                          <a:effectLst/>
                          <a:latin typeface="Calibri" charset="0"/>
                          <a:ea typeface="ＭＳ Ｐゴシック" charset="-128"/>
                        </a:rPr>
                        <a:t>nakonec</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finally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1" u="none" strike="noStrike" cap="none" normalizeH="0" baseline="0" dirty="0" err="1">
                          <a:ln>
                            <a:noFill/>
                          </a:ln>
                          <a:solidFill>
                            <a:srgbClr val="000000"/>
                          </a:solidFill>
                          <a:effectLst/>
                          <a:latin typeface="Calibri" charset="0"/>
                          <a:ea typeface="ＭＳ Ｐゴシック" charset="-128"/>
                        </a:rPr>
                        <a:t>vnezapno</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suddenly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srazu</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immediately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čut</a:t>
                      </a:r>
                      <a:r>
                        <a:rPr kumimoji="0" lang="en-US" altLang="en-US" sz="1400" b="0" i="1" u="none" strike="noStrike" cap="none" normalizeH="0" baseline="0" dirty="0">
                          <a:ln>
                            <a:noFill/>
                          </a:ln>
                          <a:solidFill>
                            <a:srgbClr val="000000"/>
                          </a:solidFill>
                          <a:effectLst/>
                          <a:latin typeface="Calibri" charset="0"/>
                          <a:ea typeface="ＭＳ Ｐゴシック" charset="-128"/>
                        </a:rPr>
                        <a:t>’</a:t>
                      </a:r>
                      <a:r>
                        <a:rPr kumimoji="0" lang="en-US" altLang="x-none" sz="1400" b="0" i="1" u="none" strike="noStrike" cap="none" normalizeH="0" baseline="0" dirty="0">
                          <a:ln>
                            <a:noFill/>
                          </a:ln>
                          <a:solidFill>
                            <a:srgbClr val="000000"/>
                          </a:solidFill>
                          <a:effectLst/>
                          <a:latin typeface="Calibri" charset="0"/>
                          <a:ea typeface="ＭＳ Ｐゴシック" charset="-128"/>
                        </a:rPr>
                        <a:t> ne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nearly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vdrug</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suddenly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uže</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already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neožidanno</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unexpectedly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sovsem</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completely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za</a:t>
                      </a:r>
                      <a:r>
                        <a:rPr kumimoji="0" lang="en-US" altLang="x-none" sz="1400" b="0" i="1" u="none" strike="noStrike" cap="none" normalizeH="0" baseline="0" dirty="0">
                          <a:ln>
                            <a:noFill/>
                          </a:ln>
                          <a:solidFill>
                            <a:srgbClr val="000000"/>
                          </a:solidFill>
                          <a:effectLst/>
                          <a:latin typeface="Calibri" charset="0"/>
                          <a:ea typeface="ＭＳ Ｐゴシック" charset="-128"/>
                        </a:rPr>
                        <a:t> tri </a:t>
                      </a:r>
                      <a:r>
                        <a:rPr kumimoji="0" lang="en-US" altLang="x-none" sz="1400" b="0" i="1" u="none" strike="noStrike" cap="none" normalizeH="0" baseline="0" dirty="0" err="1">
                          <a:ln>
                            <a:noFill/>
                          </a:ln>
                          <a:solidFill>
                            <a:srgbClr val="000000"/>
                          </a:solidFill>
                          <a:effectLst/>
                          <a:latin typeface="Calibri" charset="0"/>
                          <a:ea typeface="ＭＳ Ｐゴシック" charset="-128"/>
                        </a:rPr>
                        <a:t>časa</a:t>
                      </a:r>
                      <a:r>
                        <a:rPr kumimoji="0" lang="en-US" altLang="x-none"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in three hours</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1" u="none" strike="noStrike" cap="none" normalizeH="0" baseline="0" dirty="0" err="1">
                          <a:ln>
                            <a:noFill/>
                          </a:ln>
                          <a:solidFill>
                            <a:srgbClr val="000000"/>
                          </a:solidFill>
                          <a:effectLst/>
                          <a:latin typeface="Calibri" charset="0"/>
                          <a:ea typeface="ＭＳ Ｐゴシック" charset="-128"/>
                        </a:rPr>
                        <a:t>zabyt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forget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ostat</a:t>
                      </a:r>
                      <a:r>
                        <a:rPr kumimoji="0" lang="en-US" altLang="en-US" sz="1400" b="0" i="1" u="none" strike="noStrike" cap="none" normalizeH="0" baseline="0" dirty="0" err="1">
                          <a:ln>
                            <a:noFill/>
                          </a:ln>
                          <a:solidFill>
                            <a:srgbClr val="000000"/>
                          </a:solidFill>
                          <a:effectLst/>
                          <a:latin typeface="Calibri" charset="0"/>
                          <a:ea typeface="ＭＳ Ｐゴシック" charset="-128"/>
                        </a:rPr>
                        <a:t>’</a:t>
                      </a:r>
                      <a:r>
                        <a:rPr kumimoji="0" lang="en-US" altLang="x-none" sz="1400" b="0" i="1" u="none" strike="noStrike" cap="none" normalizeH="0" baseline="0" dirty="0" err="1">
                          <a:ln>
                            <a:noFill/>
                          </a:ln>
                          <a:solidFill>
                            <a:srgbClr val="000000"/>
                          </a:solidFill>
                          <a:effectLst/>
                          <a:latin typeface="Calibri" charset="0"/>
                          <a:ea typeface="ＭＳ Ｐゴシック" charset="-128"/>
                        </a:rPr>
                        <a:t>sja</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remain</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rešit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decide</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udat</a:t>
                      </a:r>
                      <a:r>
                        <a:rPr kumimoji="0" lang="en-US" altLang="en-US" sz="1400" b="0" i="1" u="none" strike="noStrike" cap="none" normalizeH="0" baseline="0" dirty="0" err="1">
                          <a:ln>
                            <a:noFill/>
                          </a:ln>
                          <a:solidFill>
                            <a:srgbClr val="000000"/>
                          </a:solidFill>
                          <a:effectLst/>
                          <a:latin typeface="Calibri" charset="0"/>
                          <a:ea typeface="ＭＳ Ｐゴシック" charset="-128"/>
                        </a:rPr>
                        <a:t>’</a:t>
                      </a:r>
                      <a:r>
                        <a:rPr kumimoji="0" lang="en-US" altLang="x-none" sz="1400" b="0" i="1" u="none" strike="noStrike" cap="none" normalizeH="0" baseline="0" dirty="0" err="1">
                          <a:ln>
                            <a:noFill/>
                          </a:ln>
                          <a:solidFill>
                            <a:srgbClr val="000000"/>
                          </a:solidFill>
                          <a:effectLst/>
                          <a:latin typeface="Calibri" charset="0"/>
                          <a:ea typeface="ＭＳ Ｐゴシック" charset="-128"/>
                        </a:rPr>
                        <a:t>sja</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succeed</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uspet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succeed</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spešit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hurry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extLst>
                  <a:ext uri="{0D108BD9-81ED-4DB2-BD59-A6C34878D82A}">
                    <a16:rowId xmlns:a16="http://schemas.microsoft.com/office/drawing/2014/main" val="10001"/>
                  </a:ext>
                </a:extLst>
              </a:tr>
              <a:tr h="2126456">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dirty="0">
                          <a:ln>
                            <a:noFill/>
                          </a:ln>
                          <a:solidFill>
                            <a:srgbClr val="7030A0"/>
                          </a:solidFill>
                          <a:effectLst/>
                          <a:latin typeface="Calibri" charset="0"/>
                          <a:ea typeface="ＭＳ Ｐゴシック" charset="-128"/>
                        </a:rPr>
                        <a:t>Imperfective</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b-NO" altLang="x-none" sz="1400" b="0" i="1" u="none" strike="noStrike" cap="none" normalizeH="0" baseline="0" dirty="0" err="1">
                          <a:ln>
                            <a:noFill/>
                          </a:ln>
                          <a:solidFill>
                            <a:srgbClr val="000000"/>
                          </a:solidFill>
                          <a:effectLst/>
                          <a:latin typeface="Calibri" charset="0"/>
                          <a:ea typeface="ＭＳ Ｐゴシック" charset="-128"/>
                        </a:rPr>
                        <a:t>vsegda</a:t>
                      </a:r>
                      <a:r>
                        <a:rPr kumimoji="0" lang="nb-NO" altLang="x-none"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always</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často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often</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inogda</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sometimes</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poka</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while</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postojanno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continually</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obyčno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usually</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dolgo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for a </a:t>
                      </a:r>
                      <a:r>
                        <a:rPr kumimoji="0" lang="nb-NO" altLang="ja-JP" sz="1400" b="0" i="0" u="none" strike="noStrike" cap="none" normalizeH="0" baseline="0" dirty="0" err="1">
                          <a:ln>
                            <a:noFill/>
                          </a:ln>
                          <a:solidFill>
                            <a:srgbClr val="000000"/>
                          </a:solidFill>
                          <a:effectLst/>
                          <a:latin typeface="Calibri" charset="0"/>
                          <a:ea typeface="ＭＳ Ｐゴシック" charset="-128"/>
                        </a:rPr>
                        <a:t>long</a:t>
                      </a:r>
                      <a:r>
                        <a:rPr kumimoji="0" lang="nb-NO" altLang="ja-JP" sz="1400" b="0" i="0" u="none" strike="noStrike" cap="none" normalizeH="0" baseline="0" dirty="0">
                          <a:ln>
                            <a:noFill/>
                          </a:ln>
                          <a:solidFill>
                            <a:srgbClr val="000000"/>
                          </a:solidFill>
                          <a:effectLst/>
                          <a:latin typeface="Calibri" charset="0"/>
                          <a:ea typeface="ＭＳ Ｐゴシック" charset="-128"/>
                        </a:rPr>
                        <a:t> time</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každyj</a:t>
                      </a:r>
                      <a:r>
                        <a:rPr kumimoji="0" lang="nb-NO" altLang="ja-JP" sz="1400" b="0" i="1" u="none" strike="noStrike" cap="none" normalizeH="0" baseline="0" dirty="0">
                          <a:ln>
                            <a:noFill/>
                          </a:ln>
                          <a:solidFill>
                            <a:srgbClr val="000000"/>
                          </a:solidFill>
                          <a:effectLst/>
                          <a:latin typeface="Calibri" charset="0"/>
                          <a:ea typeface="ＭＳ Ｐゴシック" charset="-128"/>
                        </a:rPr>
                        <a:t> den</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every</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0" u="none" strike="noStrike" cap="none" normalizeH="0" baseline="0" dirty="0" err="1">
                          <a:ln>
                            <a:noFill/>
                          </a:ln>
                          <a:solidFill>
                            <a:srgbClr val="000000"/>
                          </a:solidFill>
                          <a:effectLst/>
                          <a:latin typeface="Calibri" charset="0"/>
                          <a:ea typeface="ＭＳ Ｐゴシック" charset="-128"/>
                        </a:rPr>
                        <a:t>day</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vse</a:t>
                      </a:r>
                      <a:r>
                        <a:rPr kumimoji="0" lang="nb-NO" altLang="ja-JP" sz="1400" b="0" i="1" u="none" strike="noStrike" cap="none" normalizeH="0" baseline="0" dirty="0">
                          <a:ln>
                            <a:noFill/>
                          </a:ln>
                          <a:solidFill>
                            <a:srgbClr val="000000"/>
                          </a:solidFill>
                          <a:effectLst/>
                          <a:latin typeface="Calibri" charset="0"/>
                          <a:ea typeface="ＭＳ Ｐゴシック" charset="-128"/>
                        </a:rPr>
                        <a:t> vremja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all </a:t>
                      </a:r>
                      <a:r>
                        <a:rPr kumimoji="0" lang="nb-NO" altLang="ja-JP" sz="1400" b="0" i="0" u="none" strike="noStrike" cap="none" normalizeH="0" baseline="0" dirty="0" err="1">
                          <a:ln>
                            <a:noFill/>
                          </a:ln>
                          <a:solidFill>
                            <a:srgbClr val="000000"/>
                          </a:solidFill>
                          <a:effectLst/>
                          <a:latin typeface="Calibri" charset="0"/>
                          <a:ea typeface="ＭＳ Ｐゴシック" charset="-128"/>
                        </a:rPr>
                        <a:t>the</a:t>
                      </a:r>
                      <a:r>
                        <a:rPr kumimoji="0" lang="nb-NO" altLang="ja-JP" sz="1400" b="0" i="0" u="none" strike="noStrike" cap="none" normalizeH="0" baseline="0" dirty="0">
                          <a:ln>
                            <a:noFill/>
                          </a:ln>
                          <a:solidFill>
                            <a:srgbClr val="000000"/>
                          </a:solidFill>
                          <a:effectLst/>
                          <a:latin typeface="Calibri" charset="0"/>
                          <a:ea typeface="ＭＳ Ｐゴシック" charset="-128"/>
                        </a:rPr>
                        <a:t> time</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en-US" altLang="ja-JP" sz="1400" b="0" i="1" u="none" strike="noStrike" cap="none" normalizeH="0" baseline="0" dirty="0">
                          <a:ln>
                            <a:noFill/>
                          </a:ln>
                          <a:solidFill>
                            <a:srgbClr val="000000"/>
                          </a:solidFill>
                          <a:effectLst/>
                          <a:latin typeface="Calibri" charset="0"/>
                          <a:ea typeface="ＭＳ Ｐゴシック" charset="-128"/>
                        </a:rPr>
                        <a:t>tri </a:t>
                      </a:r>
                      <a:r>
                        <a:rPr kumimoji="0" lang="en-US" altLang="ja-JP" sz="1400" b="0" i="1" u="none" strike="noStrike" cap="none" normalizeH="0" baseline="0" dirty="0" err="1">
                          <a:ln>
                            <a:noFill/>
                          </a:ln>
                          <a:solidFill>
                            <a:srgbClr val="000000"/>
                          </a:solidFill>
                          <a:effectLst/>
                          <a:latin typeface="Calibri" charset="0"/>
                          <a:ea typeface="ＭＳ Ｐゴシック" charset="-128"/>
                        </a:rPr>
                        <a:t>časa</a:t>
                      </a:r>
                      <a:r>
                        <a:rPr kumimoji="0" lang="en-US" altLang="ja-JP"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ja-JP" sz="1400" b="0" i="0" u="none" strike="noStrike" cap="none" normalizeH="0" baseline="0" dirty="0">
                          <a:ln>
                            <a:noFill/>
                          </a:ln>
                          <a:solidFill>
                            <a:srgbClr val="000000"/>
                          </a:solidFill>
                          <a:effectLst/>
                          <a:latin typeface="Calibri" charset="0"/>
                          <a:ea typeface="ＭＳ Ｐゴシック" charset="-128"/>
                        </a:rPr>
                        <a:t>for three hours</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ja-JP" sz="1400" b="0" i="0" u="none" strike="noStrike" cap="none" normalizeH="0" baseline="0" dirty="0">
                        <a:ln>
                          <a:noFill/>
                        </a:ln>
                        <a:solidFill>
                          <a:srgbClr val="000000"/>
                        </a:solidFill>
                        <a:effectLst/>
                        <a:latin typeface="Calibri"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rgbClr val="000000"/>
                          </a:solidFill>
                          <a:effectLst/>
                          <a:latin typeface="Calibri" charset="0"/>
                          <a:ea typeface="ＭＳ Ｐゴシック" charset="-128"/>
                        </a:rPr>
                        <a:t>categorical negation: </a:t>
                      </a:r>
                      <a:r>
                        <a:rPr kumimoji="0" lang="en-US" altLang="x-none" sz="1400" b="0" i="1" u="none" strike="noStrike" cap="none" normalizeH="0" baseline="0" dirty="0">
                          <a:ln>
                            <a:noFill/>
                          </a:ln>
                          <a:solidFill>
                            <a:srgbClr val="000000"/>
                          </a:solidFill>
                          <a:effectLst/>
                          <a:latin typeface="Calibri" charset="0"/>
                          <a:ea typeface="ＭＳ Ｐゴシック" charset="-128"/>
                        </a:rPr>
                        <a:t>ne </a:t>
                      </a:r>
                      <a:r>
                        <a:rPr kumimoji="0" lang="en-US" altLang="x-none" sz="1400" b="0" i="1" u="none" strike="noStrike" cap="none" normalizeH="0" baseline="0" dirty="0" err="1">
                          <a:ln>
                            <a:noFill/>
                          </a:ln>
                          <a:solidFill>
                            <a:srgbClr val="000000"/>
                          </a:solidFill>
                          <a:effectLst/>
                          <a:latin typeface="Calibri" charset="0"/>
                          <a:ea typeface="ＭＳ Ｐゴシック" charset="-128"/>
                        </a:rPr>
                        <a:t>nado</a:t>
                      </a:r>
                      <a:r>
                        <a:rPr kumimoji="0" lang="en-US" altLang="x-none"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should not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a:ln>
                            <a:noFill/>
                          </a:ln>
                          <a:solidFill>
                            <a:srgbClr val="000000"/>
                          </a:solidFill>
                          <a:effectLst/>
                          <a:latin typeface="Calibri" charset="0"/>
                          <a:ea typeface="ＭＳ Ｐゴシック" charset="-128"/>
                        </a:rPr>
                        <a:t>ne </a:t>
                      </a:r>
                      <a:r>
                        <a:rPr kumimoji="0" lang="en-US" altLang="x-none" sz="1400" b="0" i="1" u="none" strike="noStrike" cap="none" normalizeH="0" baseline="0" dirty="0" err="1">
                          <a:ln>
                            <a:noFill/>
                          </a:ln>
                          <a:solidFill>
                            <a:srgbClr val="000000"/>
                          </a:solidFill>
                          <a:effectLst/>
                          <a:latin typeface="Calibri" charset="0"/>
                          <a:ea typeface="ＭＳ Ｐゴシック" charset="-128"/>
                        </a:rPr>
                        <a:t>stoit</a:t>
                      </a:r>
                      <a:r>
                        <a:rPr kumimoji="0" lang="en-US" altLang="x-none"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not worth</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ja-JP" sz="1400" b="0" i="1" u="none" strike="noStrike" cap="none" normalizeH="0" baseline="0" dirty="0">
                          <a:ln>
                            <a:noFill/>
                          </a:ln>
                          <a:solidFill>
                            <a:srgbClr val="000000"/>
                          </a:solidFill>
                          <a:effectLst/>
                          <a:latin typeface="Calibri" charset="0"/>
                          <a:ea typeface="ＭＳ Ｐゴシック" charset="-128"/>
                        </a:rPr>
                        <a:t>, ne </a:t>
                      </a:r>
                      <a:r>
                        <a:rPr kumimoji="0" lang="en-US" altLang="ja-JP" sz="1400" b="0" i="1" u="none" strike="noStrike" cap="none" normalizeH="0" baseline="0" dirty="0" err="1">
                          <a:ln>
                            <a:noFill/>
                          </a:ln>
                          <a:solidFill>
                            <a:srgbClr val="000000"/>
                          </a:solidFill>
                          <a:effectLst/>
                          <a:latin typeface="Calibri" charset="0"/>
                          <a:ea typeface="ＭＳ Ｐゴシック" charset="-128"/>
                        </a:rPr>
                        <a:t>razrešaetsja</a:t>
                      </a:r>
                      <a:r>
                        <a:rPr kumimoji="0" lang="en-US" altLang="ja-JP"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ja-JP" sz="1400" b="0" i="0" u="none" strike="noStrike" cap="none" normalizeH="0" baseline="0" dirty="0">
                          <a:ln>
                            <a:noFill/>
                          </a:ln>
                          <a:solidFill>
                            <a:srgbClr val="000000"/>
                          </a:solidFill>
                          <a:effectLst/>
                          <a:latin typeface="Calibri" charset="0"/>
                          <a:ea typeface="ＭＳ Ｐゴシック" charset="-128"/>
                        </a:rPr>
                        <a:t>not allowed</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rgbClr val="000000"/>
                          </a:solidFill>
                          <a:effectLst/>
                          <a:latin typeface="Calibri" charset="0"/>
                          <a:ea typeface="ＭＳ Ｐゴシック" charset="-128"/>
                        </a:rPr>
                        <a:t>Verbs of motion: </a:t>
                      </a:r>
                      <a:r>
                        <a:rPr kumimoji="0" lang="en-US" altLang="x-none" sz="1400" b="0" i="1" u="none" strike="noStrike" cap="none" normalizeH="0" baseline="0" dirty="0" err="1">
                          <a:ln>
                            <a:noFill/>
                          </a:ln>
                          <a:solidFill>
                            <a:srgbClr val="000000"/>
                          </a:solidFill>
                          <a:effectLst/>
                          <a:latin typeface="Calibri" charset="0"/>
                          <a:ea typeface="ＭＳ Ｐゴシック" charset="-128"/>
                        </a:rPr>
                        <a:t>pojti</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go</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etc.</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rgbClr val="000000"/>
                          </a:solidFill>
                          <a:effectLst/>
                          <a:latin typeface="Calibri" charset="0"/>
                          <a:ea typeface="ＭＳ Ｐゴシック" charset="-128"/>
                        </a:rPr>
                        <a:t>Others: </a:t>
                      </a:r>
                      <a:r>
                        <a:rPr kumimoji="0" lang="en-US" altLang="x-none" sz="1400" b="0" i="1" u="none" strike="noStrike" cap="none" normalizeH="0" baseline="0" dirty="0" err="1">
                          <a:ln>
                            <a:noFill/>
                          </a:ln>
                          <a:solidFill>
                            <a:srgbClr val="000000"/>
                          </a:solidFill>
                          <a:effectLst/>
                          <a:latin typeface="Calibri" charset="0"/>
                          <a:ea typeface="ＭＳ Ｐゴシック" charset="-128"/>
                        </a:rPr>
                        <a:t>učit</a:t>
                      </a:r>
                      <a:r>
                        <a:rPr kumimoji="0" lang="en-US" altLang="en-US" sz="1400" b="0" i="1" u="none" strike="noStrike" cap="none" normalizeH="0" baseline="0" dirty="0" err="1">
                          <a:ln>
                            <a:noFill/>
                          </a:ln>
                          <a:solidFill>
                            <a:srgbClr val="000000"/>
                          </a:solidFill>
                          <a:effectLst/>
                          <a:latin typeface="Calibri" charset="0"/>
                          <a:ea typeface="ＭＳ Ｐゴシック" charset="-128"/>
                        </a:rPr>
                        <a:t>’</a:t>
                      </a:r>
                      <a:r>
                        <a:rPr kumimoji="0" lang="en-US" altLang="x-none" sz="1400" b="0" i="1" u="none" strike="noStrike" cap="none" normalizeH="0" baseline="0" dirty="0" err="1">
                          <a:ln>
                            <a:noFill/>
                          </a:ln>
                          <a:solidFill>
                            <a:srgbClr val="000000"/>
                          </a:solidFill>
                          <a:effectLst/>
                          <a:latin typeface="Calibri" charset="0"/>
                          <a:ea typeface="ＭＳ Ｐゴシック" charset="-128"/>
                        </a:rPr>
                        <a:t>sja</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learn</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umet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know how</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ljubit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love</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265797" y="1244701"/>
            <a:ext cx="2211893" cy="3467616"/>
          </a:xfrm>
          <a:prstGeom prst="rect">
            <a:avLst/>
          </a:prstGeom>
          <a:noFill/>
        </p:spPr>
        <p:txBody>
          <a:bodyPr wrap="square" rtlCol="0">
            <a:spAutoFit/>
          </a:bodyPr>
          <a:lstStyle/>
          <a:p>
            <a:pPr marL="257175" indent="-257175">
              <a:spcBef>
                <a:spcPts val="75"/>
              </a:spcBef>
              <a:spcAft>
                <a:spcPts val="75"/>
              </a:spcAft>
              <a:buFont typeface="Arial" charset="0"/>
              <a:buChar char="•"/>
            </a:pPr>
            <a:r>
              <a:rPr lang="en-US" dirty="0"/>
              <a:t>Certain lexical “triggers” are known to determine aspect</a:t>
            </a:r>
          </a:p>
          <a:p>
            <a:pPr marL="257175" indent="-257175">
              <a:spcBef>
                <a:spcPts val="75"/>
              </a:spcBef>
              <a:spcAft>
                <a:spcPts val="75"/>
              </a:spcAft>
              <a:buFont typeface="Arial" charset="0"/>
              <a:buChar char="•"/>
            </a:pPr>
            <a:r>
              <a:rPr lang="en-US" dirty="0"/>
              <a:t>BUT: How often are these triggers available?</a:t>
            </a:r>
          </a:p>
          <a:p>
            <a:pPr marL="257175" indent="-257175">
              <a:spcBef>
                <a:spcPts val="75"/>
              </a:spcBef>
              <a:spcAft>
                <a:spcPts val="75"/>
              </a:spcAft>
              <a:buFont typeface="Arial" charset="0"/>
              <a:buChar char="•"/>
            </a:pPr>
            <a:r>
              <a:rPr lang="en-US" dirty="0"/>
              <a:t>In other words, </a:t>
            </a:r>
            <a:r>
              <a:rPr lang="en-US" b="1" dirty="0"/>
              <a:t>what percentage</a:t>
            </a:r>
            <a:r>
              <a:rPr lang="en-US" dirty="0"/>
              <a:t> of verbs appear in collocation with triggers?</a:t>
            </a:r>
          </a:p>
        </p:txBody>
      </p:sp>
      <p:pic>
        <p:nvPicPr>
          <p:cNvPr id="6" name="Picture 2" descr="http://blog.lubans.org/media/2/20130626-2percent.2jpg.jpg">
            <a:extLst>
              <a:ext uri="{FF2B5EF4-FFF2-40B4-BE49-F238E27FC236}">
                <a16:creationId xmlns:a16="http://schemas.microsoft.com/office/drawing/2014/main" id="{0B6A1F4C-FCBF-A74B-9FD1-5E8639457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542" y="3785419"/>
            <a:ext cx="2634019" cy="121643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a:extLst>
              <a:ext uri="{FF2B5EF4-FFF2-40B4-BE49-F238E27FC236}">
                <a16:creationId xmlns:a16="http://schemas.microsoft.com/office/drawing/2014/main" id="{67E926FD-6D66-E049-A198-3857298E8BC1}"/>
              </a:ext>
            </a:extLst>
          </p:cNvPr>
          <p:cNvSpPr>
            <a:spLocks noChangeArrowheads="1"/>
          </p:cNvSpPr>
          <p:nvPr/>
        </p:nvSpPr>
        <p:spPr bwMode="auto">
          <a:xfrm>
            <a:off x="2477690" y="955161"/>
            <a:ext cx="6170924" cy="1911470"/>
          </a:xfrm>
          <a:prstGeom prst="wedgeRoundRectCallout">
            <a:avLst>
              <a:gd name="adj1" fmla="val -36307"/>
              <a:gd name="adj2" fmla="val 98013"/>
              <a:gd name="adj3" fmla="val 16667"/>
            </a:avLst>
          </a:prstGeom>
          <a:solidFill>
            <a:schemeClr val="bg1"/>
          </a:solidFill>
          <a:ln w="38100">
            <a:solidFill>
              <a:srgbClr val="00607F"/>
            </a:solidFill>
            <a:miter lim="800000"/>
            <a:headEnd/>
            <a:tailEnd/>
          </a:ln>
          <a:effectLst>
            <a:outerShdw blurRad="40000" dist="23000" dir="5400000" rotWithShape="0">
              <a:srgbClr val="000000">
                <a:alpha val="34998"/>
              </a:srgbClr>
            </a:outerShdw>
          </a:effectLs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r>
              <a:rPr lang="nb-NO" altLang="x-none" b="1" dirty="0" err="1"/>
              <a:t>Cue</a:t>
            </a:r>
            <a:r>
              <a:rPr lang="nb-NO" altLang="x-none" b="1" dirty="0"/>
              <a:t> </a:t>
            </a:r>
            <a:r>
              <a:rPr lang="nb-NO" altLang="x-none" b="1" dirty="0" err="1"/>
              <a:t>reliability</a:t>
            </a:r>
            <a:r>
              <a:rPr lang="nb-NO" altLang="x-none" b="1" dirty="0"/>
              <a:t> </a:t>
            </a:r>
            <a:r>
              <a:rPr lang="nb-NO" altLang="x-none" b="1" dirty="0" err="1"/>
              <a:t>of</a:t>
            </a:r>
            <a:r>
              <a:rPr lang="nb-NO" altLang="x-none" b="1" dirty="0"/>
              <a:t> triggers is </a:t>
            </a:r>
            <a:r>
              <a:rPr lang="nb-NO" altLang="x-none" b="1" dirty="0" err="1"/>
              <a:t>high</a:t>
            </a:r>
            <a:r>
              <a:rPr lang="nb-NO" altLang="x-none" b="1" dirty="0"/>
              <a:t> (96%)</a:t>
            </a:r>
          </a:p>
          <a:p>
            <a:pPr algn="ctr">
              <a:defRPr/>
            </a:pPr>
            <a:r>
              <a:rPr lang="nb-NO" altLang="x-none" b="1" dirty="0" err="1"/>
              <a:t>But</a:t>
            </a:r>
            <a:r>
              <a:rPr lang="nb-NO" altLang="x-none" b="1" dirty="0"/>
              <a:t> </a:t>
            </a:r>
            <a:r>
              <a:rPr lang="nb-NO" altLang="x-none" b="1" dirty="0" err="1"/>
              <a:t>cue</a:t>
            </a:r>
            <a:r>
              <a:rPr lang="nb-NO" altLang="x-none" b="1" dirty="0"/>
              <a:t> </a:t>
            </a:r>
            <a:r>
              <a:rPr lang="nb-NO" altLang="x-none" b="1" dirty="0" err="1"/>
              <a:t>availability</a:t>
            </a:r>
            <a:r>
              <a:rPr lang="nb-NO" altLang="x-none" b="1" dirty="0"/>
              <a:t> </a:t>
            </a:r>
            <a:r>
              <a:rPr lang="nb-NO" altLang="x-none" b="1" dirty="0" err="1"/>
              <a:t>of</a:t>
            </a:r>
            <a:r>
              <a:rPr lang="nb-NO" altLang="x-none" b="1" dirty="0"/>
              <a:t> triggers is </a:t>
            </a:r>
            <a:r>
              <a:rPr lang="nb-NO" altLang="x-none" b="1" dirty="0" err="1"/>
              <a:t>low</a:t>
            </a:r>
            <a:r>
              <a:rPr lang="nb-NO" altLang="x-none" b="1" dirty="0"/>
              <a:t> (2%)</a:t>
            </a:r>
          </a:p>
          <a:p>
            <a:pPr algn="ctr">
              <a:defRPr/>
            </a:pPr>
            <a:r>
              <a:rPr lang="nb-NO" altLang="x-none" b="1" dirty="0" err="1"/>
              <a:t>Cue</a:t>
            </a:r>
            <a:r>
              <a:rPr lang="nb-NO" altLang="x-none" b="1" dirty="0"/>
              <a:t> </a:t>
            </a:r>
            <a:r>
              <a:rPr lang="nb-NO" altLang="x-none" b="1" dirty="0" err="1"/>
              <a:t>validity</a:t>
            </a:r>
            <a:r>
              <a:rPr lang="nb-NO" altLang="x-none" b="1" dirty="0"/>
              <a:t> = </a:t>
            </a:r>
            <a:r>
              <a:rPr lang="nb-NO" altLang="x-none" b="1" dirty="0" err="1"/>
              <a:t>cue</a:t>
            </a:r>
            <a:r>
              <a:rPr lang="nb-NO" altLang="x-none" b="1" dirty="0"/>
              <a:t> </a:t>
            </a:r>
            <a:r>
              <a:rPr lang="nb-NO" altLang="x-none" b="1" dirty="0" err="1"/>
              <a:t>reliability</a:t>
            </a:r>
            <a:r>
              <a:rPr lang="nb-NO" altLang="x-none" b="1" dirty="0"/>
              <a:t> x </a:t>
            </a:r>
            <a:r>
              <a:rPr lang="nb-NO" altLang="x-none" b="1" dirty="0" err="1"/>
              <a:t>cue</a:t>
            </a:r>
            <a:r>
              <a:rPr lang="nb-NO" altLang="x-none" b="1" dirty="0"/>
              <a:t> </a:t>
            </a:r>
            <a:r>
              <a:rPr lang="nb-NO" altLang="x-none" b="1" dirty="0" err="1"/>
              <a:t>availability</a:t>
            </a:r>
            <a:endParaRPr lang="nb-NO" altLang="x-none" b="1" dirty="0"/>
          </a:p>
          <a:p>
            <a:pPr algn="ctr">
              <a:defRPr/>
            </a:pPr>
            <a:r>
              <a:rPr lang="nb-NO" altLang="x-none" b="1" dirty="0"/>
              <a:t>96% x 2% = 2%</a:t>
            </a:r>
            <a:endParaRPr lang="en-US" altLang="x-none" b="1" dirty="0"/>
          </a:p>
        </p:txBody>
      </p:sp>
    </p:spTree>
    <p:extLst>
      <p:ext uri="{BB962C8B-B14F-4D97-AF65-F5344CB8AC3E}">
        <p14:creationId xmlns:p14="http://schemas.microsoft.com/office/powerpoint/2010/main" val="1022943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normAutofit fontScale="90000"/>
          </a:bodyPr>
          <a:lstStyle/>
          <a:p>
            <a:r>
              <a:rPr lang="en-US" sz="2700" dirty="0"/>
              <a:t>How do native speakers of Russian react to </a:t>
            </a:r>
            <a:br>
              <a:rPr lang="en-US" sz="2700" dirty="0"/>
            </a:br>
            <a:r>
              <a:rPr lang="en-US" sz="2700" dirty="0"/>
              <a:t>aspectual choices in extended authentic context?</a:t>
            </a:r>
          </a:p>
        </p:txBody>
      </p:sp>
      <p:sp>
        <p:nvSpPr>
          <p:cNvPr id="103426" name="Content Placeholder 2"/>
          <p:cNvSpPr>
            <a:spLocks noGrp="1"/>
          </p:cNvSpPr>
          <p:nvPr>
            <p:ph idx="1"/>
          </p:nvPr>
        </p:nvSpPr>
        <p:spPr>
          <a:xfrm>
            <a:off x="628650" y="1327547"/>
            <a:ext cx="7886700" cy="3452581"/>
          </a:xfrm>
        </p:spPr>
        <p:txBody>
          <a:bodyPr>
            <a:normAutofit lnSpcReduction="10000"/>
          </a:bodyPr>
          <a:lstStyle/>
          <a:p>
            <a:pPr>
              <a:defRPr/>
            </a:pPr>
            <a:r>
              <a:rPr lang="en-US" altLang="x-none" sz="2400" dirty="0">
                <a:latin typeface="Open Sans Light" charset="0"/>
                <a:ea typeface="ＭＳ Ｐゴシック" charset="-128"/>
                <a:cs typeface="Open Sans Light" charset="0"/>
              </a:rPr>
              <a:t>We conducted an experiment with over 500 native speakers and their reactions to aspectual choices for verbs in extended authentic contexts (1100-1600 words) representing various genres</a:t>
            </a:r>
          </a:p>
          <a:p>
            <a:pPr>
              <a:defRPr/>
            </a:pPr>
            <a:r>
              <a:rPr lang="en-US" altLang="x-none" sz="2400" dirty="0">
                <a:latin typeface="Open Sans Light" charset="0"/>
                <a:ea typeface="ＭＳ Ｐゴシック" charset="-128"/>
                <a:cs typeface="Open Sans Light" charset="0"/>
              </a:rPr>
              <a:t>For each verb where it was morphologically possible to form both a </a:t>
            </a:r>
            <a:r>
              <a:rPr lang="en-US" altLang="x-none" sz="2400" b="1" dirty="0">
                <a:solidFill>
                  <a:schemeClr val="accent6"/>
                </a:solidFill>
                <a:latin typeface="Open Sans Light" charset="0"/>
                <a:ea typeface="ＭＳ Ｐゴシック" charset="-128"/>
                <a:cs typeface="Open Sans Light" charset="0"/>
              </a:rPr>
              <a:t>Perfective</a:t>
            </a:r>
            <a:r>
              <a:rPr lang="en-US" altLang="x-none" sz="2400" dirty="0">
                <a:latin typeface="Open Sans Light" charset="0"/>
                <a:ea typeface="ＭＳ Ｐゴシック" charset="-128"/>
                <a:cs typeface="Open Sans Light" charset="0"/>
              </a:rPr>
              <a:t> and an </a:t>
            </a:r>
            <a:r>
              <a:rPr lang="en-US" altLang="x-none" sz="2400" b="1" dirty="0">
                <a:solidFill>
                  <a:srgbClr val="7030A0"/>
                </a:solidFill>
                <a:latin typeface="Open Sans Light" charset="0"/>
                <a:ea typeface="ＭＳ Ｐゴシック" charset="-128"/>
                <a:cs typeface="Open Sans Light" charset="0"/>
              </a:rPr>
              <a:t>Imperfective</a:t>
            </a:r>
            <a:r>
              <a:rPr lang="en-US" altLang="x-none" sz="2400" dirty="0">
                <a:latin typeface="Open Sans Light" charset="0"/>
                <a:ea typeface="ＭＳ Ｐゴシック" charset="-128"/>
                <a:cs typeface="Open Sans Light" charset="0"/>
              </a:rPr>
              <a:t> form, participants rated </a:t>
            </a:r>
            <a:r>
              <a:rPr lang="en-US" altLang="x-none" sz="2400" b="1" dirty="0">
                <a:latin typeface="Open Sans Light" charset="0"/>
                <a:ea typeface="ＭＳ Ｐゴシック" charset="-128"/>
                <a:cs typeface="Open Sans Light" charset="0"/>
              </a:rPr>
              <a:t>both</a:t>
            </a:r>
            <a:r>
              <a:rPr lang="en-US" altLang="x-none" sz="2400" dirty="0">
                <a:latin typeface="Open Sans Light" charset="0"/>
                <a:ea typeface="ＭＳ Ｐゴシック" charset="-128"/>
                <a:cs typeface="Open Sans Light" charset="0"/>
              </a:rPr>
              <a:t> the original form and the corresponding form of the opposite aspect as </a:t>
            </a:r>
          </a:p>
          <a:p>
            <a:pPr>
              <a:defRPr/>
            </a:pPr>
            <a:r>
              <a:rPr lang="en-US" sz="2400" dirty="0"/>
              <a:t>“Impossible” = 0, “Acceptable” = 1, or “Excellent” = 2</a:t>
            </a:r>
            <a:r>
              <a:rPr lang="en-GB" sz="2400" dirty="0"/>
              <a:t> </a:t>
            </a:r>
          </a:p>
        </p:txBody>
      </p:sp>
    </p:spTree>
    <p:extLst>
      <p:ext uri="{BB962C8B-B14F-4D97-AF65-F5344CB8AC3E}">
        <p14:creationId xmlns:p14="http://schemas.microsoft.com/office/powerpoint/2010/main" val="2311712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30D2-1A1D-AA4E-9B63-3635367972A9}"/>
              </a:ext>
            </a:extLst>
          </p:cNvPr>
          <p:cNvSpPr>
            <a:spLocks noGrp="1"/>
          </p:cNvSpPr>
          <p:nvPr>
            <p:ph type="title"/>
          </p:nvPr>
        </p:nvSpPr>
        <p:spPr/>
        <p:txBody>
          <a:bodyPr/>
          <a:lstStyle/>
          <a:p>
            <a:r>
              <a:rPr lang="nb-NO" b="1" dirty="0"/>
              <a:t>Stimuli and </a:t>
            </a:r>
            <a:r>
              <a:rPr lang="nb-NO" b="1" dirty="0" err="1"/>
              <a:t>Participants</a:t>
            </a:r>
            <a:endParaRPr lang="nb-NO" b="1" dirty="0"/>
          </a:p>
        </p:txBody>
      </p:sp>
      <p:graphicFrame>
        <p:nvGraphicFramePr>
          <p:cNvPr id="4" name="Content Placeholder 3">
            <a:extLst>
              <a:ext uri="{FF2B5EF4-FFF2-40B4-BE49-F238E27FC236}">
                <a16:creationId xmlns:a16="http://schemas.microsoft.com/office/drawing/2014/main" id="{EC22AEF5-96CE-F34C-89BC-98E94A206C78}"/>
              </a:ext>
            </a:extLst>
          </p:cNvPr>
          <p:cNvGraphicFramePr>
            <a:graphicFrameLocks noGrp="1"/>
          </p:cNvGraphicFramePr>
          <p:nvPr>
            <p:ph idx="1"/>
            <p:extLst/>
          </p:nvPr>
        </p:nvGraphicFramePr>
        <p:xfrm>
          <a:off x="628650" y="1225916"/>
          <a:ext cx="7643816" cy="2705100"/>
        </p:xfrm>
        <a:graphic>
          <a:graphicData uri="http://schemas.openxmlformats.org/drawingml/2006/table">
            <a:tbl>
              <a:tblPr firstRow="1" bandRow="1">
                <a:tableStyleId>{5C22544A-7EE6-4342-B048-85BDC9FD1C3A}</a:tableStyleId>
              </a:tblPr>
              <a:tblGrid>
                <a:gridCol w="2291334">
                  <a:extLst>
                    <a:ext uri="{9D8B030D-6E8A-4147-A177-3AD203B41FA5}">
                      <a16:colId xmlns:a16="http://schemas.microsoft.com/office/drawing/2014/main" val="1413684367"/>
                    </a:ext>
                  </a:extLst>
                </a:gridCol>
                <a:gridCol w="1688911">
                  <a:extLst>
                    <a:ext uri="{9D8B030D-6E8A-4147-A177-3AD203B41FA5}">
                      <a16:colId xmlns:a16="http://schemas.microsoft.com/office/drawing/2014/main" val="961335892"/>
                    </a:ext>
                  </a:extLst>
                </a:gridCol>
                <a:gridCol w="757451">
                  <a:extLst>
                    <a:ext uri="{9D8B030D-6E8A-4147-A177-3AD203B41FA5}">
                      <a16:colId xmlns:a16="http://schemas.microsoft.com/office/drawing/2014/main" val="1547726766"/>
                    </a:ext>
                  </a:extLst>
                </a:gridCol>
                <a:gridCol w="1422779">
                  <a:extLst>
                    <a:ext uri="{9D8B030D-6E8A-4147-A177-3AD203B41FA5}">
                      <a16:colId xmlns:a16="http://schemas.microsoft.com/office/drawing/2014/main" val="2805360854"/>
                    </a:ext>
                  </a:extLst>
                </a:gridCol>
                <a:gridCol w="1483341">
                  <a:extLst>
                    <a:ext uri="{9D8B030D-6E8A-4147-A177-3AD203B41FA5}">
                      <a16:colId xmlns:a16="http://schemas.microsoft.com/office/drawing/2014/main" val="2600512394"/>
                    </a:ext>
                  </a:extLst>
                </a:gridCol>
              </a:tblGrid>
              <a:tr h="278130">
                <a:tc>
                  <a:txBody>
                    <a:bodyPr/>
                    <a:lstStyle/>
                    <a:p>
                      <a:pPr>
                        <a:spcAft>
                          <a:spcPts val="0"/>
                        </a:spcAft>
                      </a:pPr>
                      <a:r>
                        <a:rPr lang="en-US" sz="1700" b="1" kern="1200" dirty="0">
                          <a:solidFill>
                            <a:schemeClr val="bg1"/>
                          </a:solidFill>
                          <a:effectLst/>
                          <a:latin typeface="+mn-lt"/>
                          <a:ea typeface="MS Mincho" panose="02020609040205080304" pitchFamily="49" charset="-128"/>
                          <a:cs typeface="Times New Roman" panose="02020603050405020304" pitchFamily="18" charset="0"/>
                        </a:rPr>
                        <a:t>Genre</a:t>
                      </a:r>
                      <a:endParaRPr lang="nb-NO" sz="1700"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b="1" kern="1200">
                          <a:solidFill>
                            <a:schemeClr val="bg1"/>
                          </a:solidFill>
                          <a:effectLst/>
                          <a:latin typeface="+mn-lt"/>
                          <a:ea typeface="MS Mincho" panose="02020609040205080304" pitchFamily="49" charset="-128"/>
                          <a:cs typeface="Times New Roman" panose="02020603050405020304" pitchFamily="18" charset="0"/>
                        </a:rPr>
                        <a:t>Abbreviated Title</a:t>
                      </a:r>
                      <a:endParaRPr lang="nb-NO" sz="170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b="1" kern="1200">
                          <a:solidFill>
                            <a:schemeClr val="bg1"/>
                          </a:solidFill>
                          <a:effectLst/>
                          <a:latin typeface="+mn-lt"/>
                          <a:ea typeface="MS Mincho" panose="02020609040205080304" pitchFamily="49" charset="-128"/>
                          <a:cs typeface="Times New Roman" panose="02020603050405020304" pitchFamily="18" charset="0"/>
                        </a:rPr>
                        <a:t>Words</a:t>
                      </a:r>
                      <a:endParaRPr lang="nb-NO" sz="170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b="1" kern="1200">
                          <a:solidFill>
                            <a:schemeClr val="bg1"/>
                          </a:solidFill>
                          <a:effectLst/>
                          <a:latin typeface="+mn-lt"/>
                          <a:ea typeface="MS Mincho" panose="02020609040205080304" pitchFamily="49" charset="-128"/>
                          <a:cs typeface="Times New Roman" panose="02020603050405020304" pitchFamily="18" charset="0"/>
                        </a:rPr>
                        <a:t>Items (pairs)</a:t>
                      </a:r>
                      <a:endParaRPr lang="nb-NO" sz="170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b="1" kern="1200" dirty="0">
                          <a:solidFill>
                            <a:schemeClr val="bg1"/>
                          </a:solidFill>
                          <a:effectLst/>
                          <a:latin typeface="+mn-lt"/>
                          <a:ea typeface="MS Mincho" panose="02020609040205080304" pitchFamily="49" charset="-128"/>
                          <a:cs typeface="Times New Roman" panose="02020603050405020304" pitchFamily="18" charset="0"/>
                        </a:rPr>
                        <a:t>Participants</a:t>
                      </a:r>
                      <a:endParaRPr lang="nb-NO" sz="1700"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851929758"/>
                  </a:ext>
                </a:extLst>
              </a:tr>
              <a:tr h="278130">
                <a:tc>
                  <a:txBody>
                    <a:bodyPr/>
                    <a:lstStyle/>
                    <a:p>
                      <a:pPr>
                        <a:spcAft>
                          <a:spcPts val="0"/>
                        </a:spcAft>
                      </a:pPr>
                      <a:r>
                        <a:rPr lang="en-US" sz="1700" kern="1200" dirty="0">
                          <a:solidFill>
                            <a:srgbClr val="000000"/>
                          </a:solidFill>
                          <a:effectLst/>
                          <a:latin typeface="+mn-lt"/>
                          <a:ea typeface="MS Mincho" panose="02020609040205080304" pitchFamily="49" charset="-128"/>
                          <a:cs typeface="Times New Roman" panose="02020603050405020304" pitchFamily="18" charset="0"/>
                        </a:rPr>
                        <a:t>Fiction</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Beetle</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PGothic" panose="020B0600070205080204" pitchFamily="34" charset="-128"/>
                          <a:cs typeface="Times New Roman" panose="02020603050405020304" pitchFamily="18" charset="0"/>
                        </a:rPr>
                        <a:t>1459</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300 (150)</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dirty="0">
                          <a:solidFill>
                            <a:srgbClr val="000000"/>
                          </a:solidFill>
                          <a:effectLst/>
                          <a:latin typeface="+mn-lt"/>
                          <a:ea typeface="MS Mincho" panose="02020609040205080304" pitchFamily="49" charset="-128"/>
                          <a:cs typeface="Times New Roman" panose="02020603050405020304" pitchFamily="18" charset="0"/>
                        </a:rPr>
                        <a:t>83</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640877201"/>
                  </a:ext>
                </a:extLst>
              </a:tr>
              <a:tr h="278130">
                <a:tc>
                  <a:txBody>
                    <a:bodyPr/>
                    <a:lstStyle/>
                    <a:p>
                      <a:pP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Journalistic Prose</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Summit</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1116</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166 (83)</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84</a:t>
                      </a:r>
                      <a:endParaRPr lang="nb-NO" sz="170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361616586"/>
                  </a:ext>
                </a:extLst>
              </a:tr>
              <a:tr h="278130">
                <a:tc>
                  <a:txBody>
                    <a:bodyPr/>
                    <a:lstStyle/>
                    <a:p>
                      <a:pP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Scientific-Technical Prose</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kern="1200" dirty="0">
                          <a:solidFill>
                            <a:srgbClr val="000000"/>
                          </a:solidFill>
                          <a:effectLst/>
                          <a:latin typeface="+mn-lt"/>
                          <a:ea typeface="MS Mincho" panose="02020609040205080304" pitchFamily="49" charset="-128"/>
                          <a:cs typeface="Times New Roman" panose="02020603050405020304" pitchFamily="18" charset="0"/>
                        </a:rPr>
                        <a:t>Phages</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1558</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198 (99)</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72</a:t>
                      </a:r>
                      <a:endParaRPr lang="nb-NO" sz="170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679563081"/>
                  </a:ext>
                </a:extLst>
              </a:tr>
              <a:tr h="278130">
                <a:tc>
                  <a:txBody>
                    <a:bodyPr/>
                    <a:lstStyle/>
                    <a:p>
                      <a:pP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Spoken Narration</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Yellow Sign</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PGothic" panose="020B0600070205080204" pitchFamily="34" charset="-128"/>
                          <a:cs typeface="Times New Roman" panose="02020603050405020304" pitchFamily="18" charset="0"/>
                        </a:rPr>
                        <a:t>1275</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160 (80)</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99</a:t>
                      </a:r>
                      <a:endParaRPr lang="nb-NO" sz="170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07083533"/>
                  </a:ext>
                </a:extLst>
              </a:tr>
              <a:tr h="278130">
                <a:tc>
                  <a:txBody>
                    <a:bodyPr/>
                    <a:lstStyle/>
                    <a:p>
                      <a:pP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Guided Spoken Narration</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MSLU </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1617</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278 (139)</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78</a:t>
                      </a:r>
                      <a:endParaRPr lang="nb-NO" sz="170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804651304"/>
                  </a:ext>
                </a:extLst>
              </a:tr>
              <a:tr h="278130">
                <a:tc>
                  <a:txBody>
                    <a:bodyPr/>
                    <a:lstStyle/>
                    <a:p>
                      <a:pP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Radio Interview</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kern="1200" dirty="0">
                          <a:solidFill>
                            <a:srgbClr val="000000"/>
                          </a:solidFill>
                          <a:effectLst/>
                          <a:latin typeface="+mn-lt"/>
                          <a:ea typeface="MS Mincho" panose="02020609040205080304" pitchFamily="49" charset="-128"/>
                          <a:cs typeface="Times New Roman" panose="02020603050405020304" pitchFamily="18" charset="0"/>
                        </a:rPr>
                        <a:t>Ivan D.</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1468</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244 (122)</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85</a:t>
                      </a:r>
                      <a:endParaRPr lang="nb-NO" sz="170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19655346"/>
                  </a:ext>
                </a:extLst>
              </a:tr>
              <a:tr h="278130">
                <a:tc>
                  <a:txBody>
                    <a:bodyPr/>
                    <a:lstStyle/>
                    <a:p>
                      <a:pPr>
                        <a:spcAft>
                          <a:spcPts val="0"/>
                        </a:spcAft>
                      </a:pPr>
                      <a:r>
                        <a:rPr lang="en-US" sz="1700" i="1" kern="1200">
                          <a:solidFill>
                            <a:srgbClr val="000000"/>
                          </a:solidFill>
                          <a:effectLst/>
                          <a:latin typeface="+mn-lt"/>
                          <a:ea typeface="MS Mincho" panose="02020609040205080304" pitchFamily="49" charset="-128"/>
                          <a:cs typeface="Times New Roman" panose="02020603050405020304" pitchFamily="18" charset="0"/>
                        </a:rPr>
                        <a:t>Totals</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kern="1200" dirty="0">
                          <a:solidFill>
                            <a:srgbClr val="000000"/>
                          </a:solidFill>
                          <a:effectLst/>
                          <a:latin typeface="+mn-lt"/>
                          <a:ea typeface="MS Mincho" panose="02020609040205080304" pitchFamily="49" charset="-128"/>
                          <a:cs typeface="Times New Roman" panose="02020603050405020304" pitchFamily="18" charset="0"/>
                        </a:rPr>
                        <a:t> </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 </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i="1" kern="1200" dirty="0">
                          <a:solidFill>
                            <a:srgbClr val="000000"/>
                          </a:solidFill>
                          <a:effectLst/>
                          <a:latin typeface="+mn-lt"/>
                          <a:ea typeface="MS Mincho" panose="02020609040205080304" pitchFamily="49" charset="-128"/>
                          <a:cs typeface="Times New Roman" panose="02020603050405020304" pitchFamily="18" charset="0"/>
                        </a:rPr>
                        <a:t>1346</a:t>
                      </a:r>
                      <a:r>
                        <a:rPr lang="nb-NO" sz="1700" i="0" kern="1200" dirty="0">
                          <a:solidFill>
                            <a:schemeClr val="dk1"/>
                          </a:solidFill>
                          <a:effectLst/>
                          <a:latin typeface="+mn-lt"/>
                          <a:ea typeface="MS Mincho" panose="02020609040205080304" pitchFamily="49" charset="-128"/>
                          <a:cs typeface="Times New Roman" panose="02020603050405020304" pitchFamily="18" charset="0"/>
                        </a:rPr>
                        <a:t> </a:t>
                      </a:r>
                      <a:r>
                        <a:rPr lang="en-US" sz="1700" i="1" kern="1200" dirty="0">
                          <a:solidFill>
                            <a:srgbClr val="000000"/>
                          </a:solidFill>
                          <a:effectLst/>
                          <a:latin typeface="+mn-lt"/>
                          <a:ea typeface="MS Mincho" panose="02020609040205080304" pitchFamily="49" charset="-128"/>
                          <a:cs typeface="Times New Roman" panose="02020603050405020304" pitchFamily="18" charset="0"/>
                        </a:rPr>
                        <a:t>(673)</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i="1" kern="1200" dirty="0">
                          <a:solidFill>
                            <a:srgbClr val="000000"/>
                          </a:solidFill>
                          <a:effectLst/>
                          <a:latin typeface="+mn-lt"/>
                          <a:ea typeface="MS Mincho" panose="02020609040205080304" pitchFamily="49" charset="-128"/>
                          <a:cs typeface="Times New Roman" panose="02020603050405020304" pitchFamily="18" charset="0"/>
                        </a:rPr>
                        <a:t>501</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42181785"/>
                  </a:ext>
                </a:extLst>
              </a:tr>
            </a:tbl>
          </a:graphicData>
        </a:graphic>
      </p:graphicFrame>
      <p:sp>
        <p:nvSpPr>
          <p:cNvPr id="6" name="TextBox 5">
            <a:extLst>
              <a:ext uri="{FF2B5EF4-FFF2-40B4-BE49-F238E27FC236}">
                <a16:creationId xmlns:a16="http://schemas.microsoft.com/office/drawing/2014/main" id="{B193F63B-1C4E-A34D-BEBE-26446273DB02}"/>
              </a:ext>
            </a:extLst>
          </p:cNvPr>
          <p:cNvSpPr txBox="1"/>
          <p:nvPr/>
        </p:nvSpPr>
        <p:spPr>
          <a:xfrm>
            <a:off x="628650" y="3931016"/>
            <a:ext cx="8265968" cy="1061829"/>
          </a:xfrm>
          <a:prstGeom prst="rect">
            <a:avLst/>
          </a:prstGeom>
          <a:noFill/>
        </p:spPr>
        <p:txBody>
          <a:bodyPr wrap="square" rtlCol="0">
            <a:spAutoFit/>
          </a:bodyPr>
          <a:lstStyle/>
          <a:p>
            <a:r>
              <a:rPr lang="en-US" sz="2100" b="1" dirty="0"/>
              <a:t>Stimuli</a:t>
            </a:r>
            <a:r>
              <a:rPr lang="en-US" sz="2100" dirty="0"/>
              <a:t> chosen based on criteria of Authenticity, Genre, Length, Density of Test Items, and Appropriateness</a:t>
            </a:r>
          </a:p>
          <a:p>
            <a:r>
              <a:rPr lang="en-US" sz="2100" b="1" dirty="0"/>
              <a:t>Participants</a:t>
            </a:r>
            <a:r>
              <a:rPr lang="en-US" sz="2100" dirty="0"/>
              <a:t> recruited over the Internet and randomly assigned to stimuli</a:t>
            </a:r>
          </a:p>
        </p:txBody>
      </p:sp>
    </p:spTree>
    <p:extLst>
      <p:ext uri="{BB962C8B-B14F-4D97-AF65-F5344CB8AC3E}">
        <p14:creationId xmlns:p14="http://schemas.microsoft.com/office/powerpoint/2010/main" val="959878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831228-3301-7343-AA42-544A6617C4E8}"/>
              </a:ext>
            </a:extLst>
          </p:cNvPr>
          <p:cNvSpPr>
            <a:spLocks noGrp="1"/>
          </p:cNvSpPr>
          <p:nvPr>
            <p:ph type="title"/>
          </p:nvPr>
        </p:nvSpPr>
        <p:spPr>
          <a:xfrm>
            <a:off x="628651" y="273844"/>
            <a:ext cx="5553786" cy="994172"/>
          </a:xfrm>
        </p:spPr>
        <p:txBody>
          <a:bodyPr/>
          <a:lstStyle/>
          <a:p>
            <a:r>
              <a:rPr lang="en-US" b="1" dirty="0"/>
              <a:t>Participants were NOT told what the original aspect was</a:t>
            </a:r>
          </a:p>
        </p:txBody>
      </p:sp>
      <p:sp>
        <p:nvSpPr>
          <p:cNvPr id="5" name="Content Placeholder 4">
            <a:extLst>
              <a:ext uri="{FF2B5EF4-FFF2-40B4-BE49-F238E27FC236}">
                <a16:creationId xmlns:a16="http://schemas.microsoft.com/office/drawing/2014/main" id="{42C18732-E381-FE4D-9140-0453E2F9457F}"/>
              </a:ext>
            </a:extLst>
          </p:cNvPr>
          <p:cNvSpPr>
            <a:spLocks noGrp="1"/>
          </p:cNvSpPr>
          <p:nvPr>
            <p:ph idx="1"/>
          </p:nvPr>
        </p:nvSpPr>
        <p:spPr>
          <a:xfrm>
            <a:off x="628650" y="1369219"/>
            <a:ext cx="6086048" cy="3498060"/>
          </a:xfrm>
        </p:spPr>
        <p:txBody>
          <a:bodyPr>
            <a:normAutofit lnSpcReduction="10000"/>
          </a:bodyPr>
          <a:lstStyle/>
          <a:p>
            <a:pPr marL="0" indent="0">
              <a:buNone/>
            </a:pPr>
            <a:r>
              <a:rPr lang="nb-NO" sz="2700" dirty="0" err="1"/>
              <a:t>What</a:t>
            </a:r>
            <a:r>
              <a:rPr lang="nb-NO" sz="2700" dirty="0"/>
              <a:t> </a:t>
            </a:r>
            <a:r>
              <a:rPr lang="nb-NO" sz="2700" dirty="0" err="1"/>
              <a:t>participants</a:t>
            </a:r>
            <a:r>
              <a:rPr lang="nb-NO" sz="2700" dirty="0"/>
              <a:t> </a:t>
            </a:r>
            <a:r>
              <a:rPr lang="nb-NO" sz="2700" dirty="0" err="1"/>
              <a:t>saw</a:t>
            </a:r>
            <a:r>
              <a:rPr lang="nb-NO" sz="2700" dirty="0"/>
              <a:t>:</a:t>
            </a:r>
          </a:p>
          <a:p>
            <a:pPr marL="0" indent="0">
              <a:buNone/>
            </a:pPr>
            <a:endParaRPr lang="nb-NO" sz="2700" dirty="0"/>
          </a:p>
          <a:p>
            <a:pPr marL="0" indent="0">
              <a:buNone/>
            </a:pPr>
            <a:r>
              <a:rPr lang="en-US" i="1" dirty="0" err="1"/>
              <a:t>Pravo</a:t>
            </a:r>
            <a:r>
              <a:rPr lang="en-US" i="1" dirty="0"/>
              <a:t> </a:t>
            </a:r>
            <a:r>
              <a:rPr lang="en-US" i="1" dirty="0" err="1"/>
              <a:t>vybora</a:t>
            </a:r>
            <a:r>
              <a:rPr lang="en-US" i="1" dirty="0"/>
              <a:t> </a:t>
            </a:r>
            <a:r>
              <a:rPr lang="en-US" i="1" dirty="0" err="1"/>
              <a:t>žiznennogo</a:t>
            </a:r>
            <a:r>
              <a:rPr lang="en-US" i="1" dirty="0"/>
              <a:t> </a:t>
            </a:r>
            <a:r>
              <a:rPr lang="en-US" i="1" dirty="0" err="1"/>
              <a:t>puti</a:t>
            </a:r>
            <a:r>
              <a:rPr lang="en-US" i="1" dirty="0"/>
              <a:t> -- </a:t>
            </a:r>
            <a:r>
              <a:rPr lang="en-US" i="1" dirty="0" err="1"/>
              <a:t>bol’šoj</a:t>
            </a:r>
            <a:r>
              <a:rPr lang="en-US" i="1" dirty="0"/>
              <a:t> </a:t>
            </a:r>
            <a:r>
              <a:rPr lang="en-US" i="1" dirty="0" err="1"/>
              <a:t>podarok</a:t>
            </a:r>
            <a:r>
              <a:rPr lang="en-US" i="1" dirty="0"/>
              <a:t> </a:t>
            </a:r>
            <a:r>
              <a:rPr lang="en-US" i="1" dirty="0" err="1"/>
              <a:t>sud’by</a:t>
            </a:r>
            <a:r>
              <a:rPr lang="en-US" i="1" dirty="0"/>
              <a:t>. U </a:t>
            </a:r>
            <a:r>
              <a:rPr lang="en-US" i="1" dirty="0" err="1"/>
              <a:t>Vasilija</a:t>
            </a:r>
            <a:r>
              <a:rPr lang="en-US" i="1" dirty="0"/>
              <a:t> </a:t>
            </a:r>
            <a:r>
              <a:rPr lang="en-US" i="1" dirty="0" err="1"/>
              <a:t>ètogo</a:t>
            </a:r>
            <a:r>
              <a:rPr lang="en-US" i="1" dirty="0"/>
              <a:t> </a:t>
            </a:r>
            <a:r>
              <a:rPr lang="en-US" i="1" dirty="0" err="1"/>
              <a:t>prava</a:t>
            </a:r>
            <a:r>
              <a:rPr lang="en-US" i="1" dirty="0"/>
              <a:t> ne </a:t>
            </a:r>
            <a:r>
              <a:rPr lang="en-US" i="1" dirty="0" err="1"/>
              <a:t>bylo</a:t>
            </a:r>
            <a:r>
              <a:rPr lang="en-US" i="1" dirty="0"/>
              <a:t>. On </a:t>
            </a:r>
            <a:r>
              <a:rPr lang="en-US" i="1" dirty="0" err="1"/>
              <a:t>bezropotno</a:t>
            </a:r>
            <a:r>
              <a:rPr lang="en-US" i="1" dirty="0"/>
              <a:t> </a:t>
            </a:r>
            <a:r>
              <a:rPr lang="en-US" b="1" i="1" dirty="0"/>
              <a:t>[</a:t>
            </a:r>
            <a:r>
              <a:rPr lang="en-US" b="1" i="1" baseline="30000" dirty="0"/>
              <a:t> </a:t>
            </a:r>
            <a:r>
              <a:rPr lang="en-US" b="1" i="1" dirty="0" err="1">
                <a:solidFill>
                  <a:schemeClr val="accent6"/>
                </a:solidFill>
              </a:rPr>
              <a:t>prinjal</a:t>
            </a:r>
            <a:r>
              <a:rPr lang="en-US" b="1" i="1" dirty="0"/>
              <a:t> / </a:t>
            </a:r>
            <a:r>
              <a:rPr lang="en-US" b="1" i="1" dirty="0" err="1">
                <a:solidFill>
                  <a:srgbClr val="7030A0"/>
                </a:solidFill>
              </a:rPr>
              <a:t>prinimal</a:t>
            </a:r>
            <a:r>
              <a:rPr lang="en-US" b="1" i="1" dirty="0"/>
              <a:t> ]</a:t>
            </a:r>
            <a:r>
              <a:rPr lang="en-US" i="1" dirty="0"/>
              <a:t> </a:t>
            </a:r>
            <a:r>
              <a:rPr lang="en-US" i="1" dirty="0" err="1"/>
              <a:t>vybor</a:t>
            </a:r>
            <a:r>
              <a:rPr lang="en-US" i="1" dirty="0"/>
              <a:t>, </a:t>
            </a:r>
            <a:r>
              <a:rPr lang="en-US" i="1" dirty="0" err="1"/>
              <a:t>kotoryj</a:t>
            </a:r>
            <a:r>
              <a:rPr lang="en-US" i="1" dirty="0"/>
              <a:t> </a:t>
            </a:r>
            <a:r>
              <a:rPr lang="en-US" i="1" dirty="0" err="1"/>
              <a:t>za</a:t>
            </a:r>
            <a:r>
              <a:rPr lang="en-US" i="1" dirty="0"/>
              <a:t> </a:t>
            </a:r>
            <a:r>
              <a:rPr lang="en-US" i="1" dirty="0" err="1"/>
              <a:t>nego</a:t>
            </a:r>
            <a:r>
              <a:rPr lang="en-US" i="1" dirty="0"/>
              <a:t> </a:t>
            </a:r>
            <a:r>
              <a:rPr lang="en-US" b="1" i="1" dirty="0"/>
              <a:t>[</a:t>
            </a:r>
            <a:r>
              <a:rPr lang="en-US" b="1" i="1" baseline="30000" dirty="0"/>
              <a:t> </a:t>
            </a:r>
            <a:r>
              <a:rPr lang="en-US" b="1" i="1" dirty="0" err="1">
                <a:solidFill>
                  <a:schemeClr val="accent6"/>
                </a:solidFill>
              </a:rPr>
              <a:t>sdelala</a:t>
            </a:r>
            <a:r>
              <a:rPr lang="en-US" b="1" i="1" dirty="0"/>
              <a:t> / </a:t>
            </a:r>
            <a:r>
              <a:rPr lang="en-US" b="1" i="1" dirty="0" err="1">
                <a:solidFill>
                  <a:srgbClr val="7030A0"/>
                </a:solidFill>
              </a:rPr>
              <a:t>delala</a:t>
            </a:r>
            <a:r>
              <a:rPr lang="en-US" b="1" i="1" dirty="0"/>
              <a:t> ]</a:t>
            </a:r>
            <a:r>
              <a:rPr lang="en-US" i="1" dirty="0"/>
              <a:t> </a:t>
            </a:r>
            <a:r>
              <a:rPr lang="en-US" i="1" dirty="0" err="1"/>
              <a:t>sud’ba</a:t>
            </a:r>
            <a:r>
              <a:rPr lang="en-US" i="1" dirty="0"/>
              <a:t>, </a:t>
            </a:r>
            <a:r>
              <a:rPr lang="en-US" i="1" dirty="0" err="1"/>
              <a:t>i</a:t>
            </a:r>
            <a:r>
              <a:rPr lang="en-US" i="1" dirty="0"/>
              <a:t> </a:t>
            </a:r>
            <a:r>
              <a:rPr lang="en-US" i="1" dirty="0" err="1"/>
              <a:t>èto</a:t>
            </a:r>
            <a:r>
              <a:rPr lang="en-US" i="1" dirty="0"/>
              <a:t> </a:t>
            </a:r>
            <a:r>
              <a:rPr lang="en-US" i="1" dirty="0" err="1"/>
              <a:t>byl</a:t>
            </a:r>
            <a:r>
              <a:rPr lang="en-US" i="1" dirty="0"/>
              <a:t> </a:t>
            </a:r>
            <a:r>
              <a:rPr lang="en-US" i="1" dirty="0" err="1"/>
              <a:t>velikij</a:t>
            </a:r>
            <a:r>
              <a:rPr lang="en-US" i="1" dirty="0"/>
              <a:t> </a:t>
            </a:r>
            <a:r>
              <a:rPr lang="en-US" i="1" dirty="0" err="1"/>
              <a:t>šag</a:t>
            </a:r>
            <a:r>
              <a:rPr lang="en-US" i="1" dirty="0"/>
              <a:t>.</a:t>
            </a:r>
          </a:p>
          <a:p>
            <a:pPr marL="0" indent="0">
              <a:buNone/>
            </a:pPr>
            <a:endParaRPr lang="en-US" i="1" dirty="0"/>
          </a:p>
          <a:p>
            <a:pPr marL="0" indent="0">
              <a:buNone/>
            </a:pPr>
            <a:r>
              <a:rPr lang="en-US" dirty="0"/>
              <a:t>‘The right to choose one’s path in life is a great gift of fate. </a:t>
            </a:r>
            <a:r>
              <a:rPr lang="en-US" dirty="0" err="1"/>
              <a:t>Vasilij</a:t>
            </a:r>
            <a:r>
              <a:rPr lang="en-US" dirty="0"/>
              <a:t> didn’t have that right. He uncomplainingly </a:t>
            </a:r>
            <a:r>
              <a:rPr lang="en-US" b="1" dirty="0"/>
              <a:t>accepted</a:t>
            </a:r>
            <a:r>
              <a:rPr lang="en-US" dirty="0"/>
              <a:t> the choice that fate </a:t>
            </a:r>
            <a:r>
              <a:rPr lang="en-US" b="1" dirty="0"/>
              <a:t>made</a:t>
            </a:r>
            <a:r>
              <a:rPr lang="en-US" dirty="0"/>
              <a:t> for him, and that was a major step.’</a:t>
            </a:r>
            <a:endParaRPr lang="en-US" sz="2700" dirty="0"/>
          </a:p>
        </p:txBody>
      </p:sp>
      <p:pic>
        <p:nvPicPr>
          <p:cNvPr id="6" name="Picture 5">
            <a:extLst>
              <a:ext uri="{FF2B5EF4-FFF2-40B4-BE49-F238E27FC236}">
                <a16:creationId xmlns:a16="http://schemas.microsoft.com/office/drawing/2014/main" id="{8F0E7A91-EB30-8941-B17C-ED7B6EA5AA59}"/>
              </a:ext>
            </a:extLst>
          </p:cNvPr>
          <p:cNvPicPr>
            <a:picLocks noChangeAspect="1"/>
          </p:cNvPicPr>
          <p:nvPr/>
        </p:nvPicPr>
        <p:blipFill>
          <a:blip r:embed="rId2"/>
          <a:stretch>
            <a:fillRect/>
          </a:stretch>
        </p:blipFill>
        <p:spPr>
          <a:xfrm>
            <a:off x="5783239" y="1"/>
            <a:ext cx="3360761" cy="2240507"/>
          </a:xfrm>
          <a:prstGeom prst="rect">
            <a:avLst/>
          </a:prstGeom>
        </p:spPr>
      </p:pic>
      <p:sp>
        <p:nvSpPr>
          <p:cNvPr id="7" name="TextBox 6">
            <a:extLst>
              <a:ext uri="{FF2B5EF4-FFF2-40B4-BE49-F238E27FC236}">
                <a16:creationId xmlns:a16="http://schemas.microsoft.com/office/drawing/2014/main" id="{CFCB20B4-5638-C046-BF9B-7CB4C24CC431}"/>
              </a:ext>
            </a:extLst>
          </p:cNvPr>
          <p:cNvSpPr txBox="1"/>
          <p:nvPr/>
        </p:nvSpPr>
        <p:spPr>
          <a:xfrm>
            <a:off x="6714698" y="2558955"/>
            <a:ext cx="2313296" cy="2308324"/>
          </a:xfrm>
          <a:prstGeom prst="rect">
            <a:avLst/>
          </a:prstGeom>
          <a:noFill/>
        </p:spPr>
        <p:txBody>
          <a:bodyPr wrap="square" rtlCol="0">
            <a:spAutoFit/>
          </a:bodyPr>
          <a:lstStyle/>
          <a:p>
            <a:r>
              <a:rPr lang="en-US" sz="2400" dirty="0"/>
              <a:t>Participants were asked to rate BOTH the </a:t>
            </a:r>
            <a:r>
              <a:rPr lang="en-US" sz="2400" b="1" dirty="0">
                <a:solidFill>
                  <a:schemeClr val="accent6"/>
                </a:solidFill>
              </a:rPr>
              <a:t>Perfective</a:t>
            </a:r>
            <a:r>
              <a:rPr lang="en-US" sz="2400" dirty="0"/>
              <a:t> and the </a:t>
            </a:r>
            <a:r>
              <a:rPr lang="en-US" sz="2400" b="1" dirty="0">
                <a:solidFill>
                  <a:srgbClr val="7030A0"/>
                </a:solidFill>
              </a:rPr>
              <a:t>Imperfective</a:t>
            </a:r>
            <a:r>
              <a:rPr lang="en-US" sz="2400" dirty="0"/>
              <a:t> verb forms</a:t>
            </a:r>
          </a:p>
        </p:txBody>
      </p:sp>
    </p:spTree>
    <p:extLst>
      <p:ext uri="{BB962C8B-B14F-4D97-AF65-F5344CB8AC3E}">
        <p14:creationId xmlns:p14="http://schemas.microsoft.com/office/powerpoint/2010/main" val="1675713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3" name="Title 1"/>
          <p:cNvSpPr>
            <a:spLocks noGrp="1"/>
          </p:cNvSpPr>
          <p:nvPr>
            <p:ph type="title"/>
          </p:nvPr>
        </p:nvSpPr>
        <p:spPr>
          <a:xfrm>
            <a:off x="1645444" y="125016"/>
            <a:ext cx="5910263" cy="414338"/>
          </a:xfrm>
        </p:spPr>
        <p:txBody>
          <a:bodyPr>
            <a:normAutofit fontScale="90000"/>
          </a:bodyPr>
          <a:lstStyle/>
          <a:p>
            <a:pPr algn="ctr"/>
            <a:r>
              <a:rPr lang="nb-NO" altLang="en-US" sz="2700">
                <a:latin typeface="Open Sans" charset="0"/>
                <a:ea typeface="ＭＳ Ｐゴシック" charset="-128"/>
                <a:cs typeface="Open Sans" charset="0"/>
              </a:rPr>
              <a:t>What our experiment looked like:</a:t>
            </a:r>
            <a:endParaRPr lang="en-US" altLang="en-US" sz="2700">
              <a:latin typeface="Open Sans" charset="0"/>
              <a:ea typeface="ＭＳ Ｐゴシック" charset="-128"/>
              <a:cs typeface="Open Sans" charset="0"/>
            </a:endParaRPr>
          </a:p>
        </p:txBody>
      </p:sp>
      <p:pic>
        <p:nvPicPr>
          <p:cNvPr id="100355" name="Content Placeholder 2" descr="Screen Shot 2016-08-22 at 19.52.28.png"/>
          <p:cNvPicPr>
            <a:picLocks noGrp="1" noChangeAspect="1"/>
          </p:cNvPicPr>
          <p:nvPr>
            <p:ph idx="1"/>
          </p:nvPr>
        </p:nvPicPr>
        <p:blipFill>
          <a:blip r:embed="rId2">
            <a:extLst>
              <a:ext uri="{28A0092B-C50C-407E-A947-70E740481C1C}">
                <a14:useLocalDpi xmlns:a14="http://schemas.microsoft.com/office/drawing/2010/main" val="0"/>
              </a:ext>
            </a:extLst>
          </a:blip>
          <a:srcRect l="-438" r="-742"/>
          <a:stretch>
            <a:fillRect/>
          </a:stretch>
        </p:blipFill>
        <p:spPr>
          <a:xfrm>
            <a:off x="1181101" y="507206"/>
            <a:ext cx="6769894" cy="4652963"/>
          </a:xfrm>
        </p:spPr>
      </p:pic>
    </p:spTree>
    <p:extLst>
      <p:ext uri="{BB962C8B-B14F-4D97-AF65-F5344CB8AC3E}">
        <p14:creationId xmlns:p14="http://schemas.microsoft.com/office/powerpoint/2010/main" val="3190267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75C7B-5CE3-8041-A34A-587D957C1B34}"/>
              </a:ext>
            </a:extLst>
          </p:cNvPr>
          <p:cNvSpPr>
            <a:spLocks noGrp="1"/>
          </p:cNvSpPr>
          <p:nvPr>
            <p:ph type="title"/>
          </p:nvPr>
        </p:nvSpPr>
        <p:spPr/>
        <p:txBody>
          <a:bodyPr/>
          <a:lstStyle/>
          <a:p>
            <a:r>
              <a:rPr lang="en-US" dirty="0"/>
              <a:t>111,364 vectors of data with values for: </a:t>
            </a:r>
          </a:p>
        </p:txBody>
      </p:sp>
      <p:sp>
        <p:nvSpPr>
          <p:cNvPr id="3" name="Content Placeholder 2">
            <a:extLst>
              <a:ext uri="{FF2B5EF4-FFF2-40B4-BE49-F238E27FC236}">
                <a16:creationId xmlns:a16="http://schemas.microsoft.com/office/drawing/2014/main" id="{DB6CCBA0-75B6-2049-BAB3-10E2E01237F6}"/>
              </a:ext>
            </a:extLst>
          </p:cNvPr>
          <p:cNvSpPr>
            <a:spLocks noGrp="1"/>
          </p:cNvSpPr>
          <p:nvPr>
            <p:ph idx="1"/>
          </p:nvPr>
        </p:nvSpPr>
        <p:spPr>
          <a:xfrm>
            <a:off x="670300" y="1313387"/>
            <a:ext cx="7888582" cy="3681400"/>
          </a:xfrm>
        </p:spPr>
        <p:txBody>
          <a:bodyPr/>
          <a:lstStyle/>
          <a:p>
            <a:r>
              <a:rPr lang="en-US" dirty="0"/>
              <a:t>Rating (Impossible, Acceptable, Excellent) = dependent variable</a:t>
            </a:r>
          </a:p>
          <a:p>
            <a:r>
              <a:rPr lang="en-US" dirty="0"/>
              <a:t>Participant = random variable</a:t>
            </a:r>
          </a:p>
          <a:p>
            <a:r>
              <a:rPr lang="en-US" dirty="0"/>
              <a:t>Text</a:t>
            </a:r>
          </a:p>
          <a:p>
            <a:r>
              <a:rPr lang="en-US" dirty="0"/>
              <a:t>Match to Original Aspect (True/False)</a:t>
            </a:r>
          </a:p>
          <a:p>
            <a:r>
              <a:rPr lang="en-US" dirty="0"/>
              <a:t>Aspect (</a:t>
            </a:r>
            <a:r>
              <a:rPr lang="en-US" dirty="0">
                <a:solidFill>
                  <a:schemeClr val="accent6"/>
                </a:solidFill>
              </a:rPr>
              <a:t>Perfective</a:t>
            </a:r>
            <a:r>
              <a:rPr lang="en-US" dirty="0"/>
              <a:t>, </a:t>
            </a:r>
            <a:r>
              <a:rPr lang="en-US" dirty="0">
                <a:solidFill>
                  <a:srgbClr val="7030A0"/>
                </a:solidFill>
              </a:rPr>
              <a:t>Imperfective</a:t>
            </a:r>
            <a:r>
              <a:rPr lang="en-US" dirty="0"/>
              <a:t>)</a:t>
            </a:r>
          </a:p>
          <a:p>
            <a:r>
              <a:rPr lang="en-US" dirty="0" err="1"/>
              <a:t>Subparadigm</a:t>
            </a:r>
            <a:r>
              <a:rPr lang="en-US" dirty="0"/>
              <a:t> (Past, Future, Imperative, Infinitive)</a:t>
            </a:r>
          </a:p>
          <a:p>
            <a:r>
              <a:rPr lang="en-US" dirty="0"/>
              <a:t>Age</a:t>
            </a:r>
          </a:p>
          <a:p>
            <a:r>
              <a:rPr lang="en-US" dirty="0"/>
              <a:t>Gender [non-significant]</a:t>
            </a:r>
          </a:p>
          <a:p>
            <a:r>
              <a:rPr lang="en-US" dirty="0"/>
              <a:t>Logarithm of relative frequency of this form vs. form of opposite aspect</a:t>
            </a:r>
          </a:p>
          <a:p>
            <a:r>
              <a:rPr lang="en-US" dirty="0"/>
              <a:t>Triggers/Cues (None, True [matches original aspect], False [does not match original aspect])</a:t>
            </a:r>
          </a:p>
        </p:txBody>
      </p:sp>
    </p:spTree>
    <p:extLst>
      <p:ext uri="{BB962C8B-B14F-4D97-AF65-F5344CB8AC3E}">
        <p14:creationId xmlns:p14="http://schemas.microsoft.com/office/powerpoint/2010/main" val="4150840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136F-0668-6C46-A792-6EF6D74C82F3}"/>
              </a:ext>
            </a:extLst>
          </p:cNvPr>
          <p:cNvSpPr>
            <a:spLocks noGrp="1"/>
          </p:cNvSpPr>
          <p:nvPr>
            <p:ph type="title"/>
          </p:nvPr>
        </p:nvSpPr>
        <p:spPr>
          <a:xfrm>
            <a:off x="206477" y="225157"/>
            <a:ext cx="8343939" cy="570212"/>
          </a:xfrm>
        </p:spPr>
        <p:txBody>
          <a:bodyPr/>
          <a:lstStyle/>
          <a:p>
            <a:r>
              <a:rPr lang="en-US" dirty="0"/>
              <a:t>Results of </a:t>
            </a:r>
            <a:r>
              <a:rPr lang="en-GB" dirty="0"/>
              <a:t>mixed-effects ordinal regression model</a:t>
            </a:r>
            <a:r>
              <a:rPr lang="nb-NO" dirty="0"/>
              <a:t> </a:t>
            </a:r>
            <a:endParaRPr lang="en-US" dirty="0"/>
          </a:p>
        </p:txBody>
      </p:sp>
      <p:pic>
        <p:nvPicPr>
          <p:cNvPr id="4" name="Picture 3">
            <a:extLst>
              <a:ext uri="{FF2B5EF4-FFF2-40B4-BE49-F238E27FC236}">
                <a16:creationId xmlns:a16="http://schemas.microsoft.com/office/drawing/2014/main" id="{30AA5A73-FFC0-324E-8AD0-42156F96AD26}"/>
              </a:ext>
            </a:extLst>
          </p:cNvPr>
          <p:cNvPicPr>
            <a:picLocks noChangeAspect="1"/>
          </p:cNvPicPr>
          <p:nvPr/>
        </p:nvPicPr>
        <p:blipFill>
          <a:blip r:embed="rId2"/>
          <a:stretch>
            <a:fillRect/>
          </a:stretch>
        </p:blipFill>
        <p:spPr>
          <a:xfrm>
            <a:off x="0" y="795368"/>
            <a:ext cx="9144000" cy="4339342"/>
          </a:xfrm>
          <a:prstGeom prst="rect">
            <a:avLst/>
          </a:prstGeom>
        </p:spPr>
      </p:pic>
    </p:spTree>
    <p:extLst>
      <p:ext uri="{BB962C8B-B14F-4D97-AF65-F5344CB8AC3E}">
        <p14:creationId xmlns:p14="http://schemas.microsoft.com/office/powerpoint/2010/main" val="102257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Experimental Approach to Russian Aspect</a:t>
            </a:r>
          </a:p>
        </p:txBody>
      </p:sp>
      <p:sp>
        <p:nvSpPr>
          <p:cNvPr id="3" name="Content Placeholder 2"/>
          <p:cNvSpPr>
            <a:spLocks noGrp="1"/>
          </p:cNvSpPr>
          <p:nvPr>
            <p:ph idx="1"/>
          </p:nvPr>
        </p:nvSpPr>
        <p:spPr>
          <a:xfrm>
            <a:off x="628651" y="1369219"/>
            <a:ext cx="4424081" cy="3263504"/>
          </a:xfrm>
        </p:spPr>
        <p:txBody>
          <a:bodyPr>
            <a:normAutofit fontScale="92500" lnSpcReduction="20000"/>
          </a:bodyPr>
          <a:lstStyle/>
          <a:p>
            <a:r>
              <a:rPr lang="en-US" dirty="0"/>
              <a:t>How do native speakers of Russian react to </a:t>
            </a:r>
            <a:r>
              <a:rPr lang="en-US" b="1" dirty="0"/>
              <a:t>aspectual choices in extended authentic context?</a:t>
            </a:r>
          </a:p>
          <a:p>
            <a:r>
              <a:rPr lang="en-US" dirty="0"/>
              <a:t>To what extent is the choice of perfective vs. imperfective </a:t>
            </a:r>
            <a:r>
              <a:rPr lang="en-US" b="1" dirty="0"/>
              <a:t>determined by context?</a:t>
            </a:r>
          </a:p>
          <a:p>
            <a:r>
              <a:rPr lang="en-US" dirty="0"/>
              <a:t>To what extent is the choice </a:t>
            </a:r>
            <a:r>
              <a:rPr lang="en-US" b="1" dirty="0"/>
              <a:t>open to construal?</a:t>
            </a:r>
          </a:p>
          <a:p>
            <a:r>
              <a:rPr lang="en-US" dirty="0"/>
              <a:t>Do </a:t>
            </a:r>
            <a:r>
              <a:rPr lang="en-US" b="1" dirty="0"/>
              <a:t>native speakers differ </a:t>
            </a:r>
            <a:r>
              <a:rPr lang="en-US" dirty="0"/>
              <a:t>in their choices?</a:t>
            </a:r>
          </a:p>
          <a:p>
            <a:r>
              <a:rPr lang="en-US" dirty="0"/>
              <a:t>What </a:t>
            </a:r>
            <a:r>
              <a:rPr lang="en-US" b="1" dirty="0"/>
              <a:t>factors</a:t>
            </a:r>
            <a:r>
              <a:rPr lang="en-US" dirty="0"/>
              <a:t> are at play? </a:t>
            </a:r>
          </a:p>
          <a:p>
            <a:r>
              <a:rPr lang="en-US" dirty="0"/>
              <a:t>How can we use this information to </a:t>
            </a:r>
            <a:r>
              <a:rPr lang="en-US" b="1" dirty="0"/>
              <a:t>improve instruction</a:t>
            </a:r>
            <a:r>
              <a:rPr lang="en-US" dirty="0"/>
              <a:t>?</a:t>
            </a:r>
          </a:p>
          <a:p>
            <a:endParaRPr lang="en-US" dirty="0"/>
          </a:p>
          <a:p>
            <a:endParaRPr lang="en-US" dirty="0"/>
          </a:p>
        </p:txBody>
      </p:sp>
      <p:pic>
        <p:nvPicPr>
          <p:cNvPr id="4" name="Content Placeholder 2" descr="Screen Shot 2016-08-22 at 19.52.28.png"/>
          <p:cNvPicPr>
            <a:picLocks noChangeAspect="1"/>
          </p:cNvPicPr>
          <p:nvPr/>
        </p:nvPicPr>
        <p:blipFill rotWithShape="1">
          <a:blip r:embed="rId2">
            <a:extLst>
              <a:ext uri="{28A0092B-C50C-407E-A947-70E740481C1C}">
                <a14:useLocalDpi xmlns:a14="http://schemas.microsoft.com/office/drawing/2010/main" val="0"/>
              </a:ext>
            </a:extLst>
          </a:blip>
          <a:srcRect l="2187" t="67618" r="49227" b="19998"/>
          <a:stretch/>
        </p:blipFill>
        <p:spPr>
          <a:xfrm>
            <a:off x="5211049" y="1369219"/>
            <a:ext cx="3932951" cy="697088"/>
          </a:xfrm>
          <a:prstGeom prst="rect">
            <a:avLst/>
          </a:prstGeom>
        </p:spPr>
      </p:pic>
      <p:pic>
        <p:nvPicPr>
          <p:cNvPr id="14340" name="Picture 4" descr="http://clipartix.com/wp-content/uploads/2016/08/Questions-question-clipart-clipart-ki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918" y="2220554"/>
            <a:ext cx="1992975" cy="225792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s://openclipart.org/image/2400px/svg_to_png/191766/Question-Gu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1100" y="2143430"/>
            <a:ext cx="2112900" cy="233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631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136F-0668-6C46-A792-6EF6D74C82F3}"/>
              </a:ext>
            </a:extLst>
          </p:cNvPr>
          <p:cNvSpPr>
            <a:spLocks noGrp="1"/>
          </p:cNvSpPr>
          <p:nvPr>
            <p:ph type="title"/>
          </p:nvPr>
        </p:nvSpPr>
        <p:spPr>
          <a:xfrm>
            <a:off x="206477" y="225157"/>
            <a:ext cx="8343939" cy="570212"/>
          </a:xfrm>
        </p:spPr>
        <p:txBody>
          <a:bodyPr/>
          <a:lstStyle/>
          <a:p>
            <a:r>
              <a:rPr lang="en-US" dirty="0"/>
              <a:t>Results of </a:t>
            </a:r>
            <a:r>
              <a:rPr lang="en-GB" dirty="0"/>
              <a:t>mixed-effects ordinal regression model</a:t>
            </a:r>
            <a:r>
              <a:rPr lang="nb-NO" dirty="0"/>
              <a:t> </a:t>
            </a:r>
            <a:endParaRPr lang="en-US" dirty="0"/>
          </a:p>
        </p:txBody>
      </p:sp>
      <p:pic>
        <p:nvPicPr>
          <p:cNvPr id="4" name="Picture 3">
            <a:extLst>
              <a:ext uri="{FF2B5EF4-FFF2-40B4-BE49-F238E27FC236}">
                <a16:creationId xmlns:a16="http://schemas.microsoft.com/office/drawing/2014/main" id="{30AA5A73-FFC0-324E-8AD0-42156F96AD26}"/>
              </a:ext>
            </a:extLst>
          </p:cNvPr>
          <p:cNvPicPr>
            <a:picLocks noChangeAspect="1"/>
          </p:cNvPicPr>
          <p:nvPr/>
        </p:nvPicPr>
        <p:blipFill>
          <a:blip r:embed="rId2"/>
          <a:stretch>
            <a:fillRect/>
          </a:stretch>
        </p:blipFill>
        <p:spPr>
          <a:xfrm>
            <a:off x="0" y="795368"/>
            <a:ext cx="9144000" cy="4339342"/>
          </a:xfrm>
          <a:prstGeom prst="rect">
            <a:avLst/>
          </a:prstGeom>
        </p:spPr>
      </p:pic>
      <p:sp>
        <p:nvSpPr>
          <p:cNvPr id="5" name="Rounded Rectangle 4">
            <a:extLst>
              <a:ext uri="{FF2B5EF4-FFF2-40B4-BE49-F238E27FC236}">
                <a16:creationId xmlns:a16="http://schemas.microsoft.com/office/drawing/2014/main" id="{BEEB6BAC-3BEA-8549-85FC-A85A3F678DE7}"/>
              </a:ext>
            </a:extLst>
          </p:cNvPr>
          <p:cNvSpPr>
            <a:spLocks noChangeArrowheads="1"/>
          </p:cNvSpPr>
          <p:nvPr/>
        </p:nvSpPr>
        <p:spPr bwMode="auto">
          <a:xfrm>
            <a:off x="68826" y="1042220"/>
            <a:ext cx="3441290" cy="403122"/>
          </a:xfrm>
          <a:prstGeom prst="roundRect">
            <a:avLst>
              <a:gd name="adj" fmla="val 16667"/>
            </a:avLst>
          </a:prstGeom>
          <a:noFill/>
          <a:ln w="38100">
            <a:solidFill>
              <a:srgbClr val="00607F"/>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endParaRPr lang="en-US" altLang="x-none" sz="1350">
              <a:solidFill>
                <a:srgbClr val="FFFFFF"/>
              </a:solidFill>
            </a:endParaRPr>
          </a:p>
        </p:txBody>
      </p:sp>
      <p:sp>
        <p:nvSpPr>
          <p:cNvPr id="6" name="Rounded Rectangular Callout 5">
            <a:extLst>
              <a:ext uri="{FF2B5EF4-FFF2-40B4-BE49-F238E27FC236}">
                <a16:creationId xmlns:a16="http://schemas.microsoft.com/office/drawing/2014/main" id="{B0E8DF40-F704-EF45-8CA8-98A89C0EF85F}"/>
              </a:ext>
            </a:extLst>
          </p:cNvPr>
          <p:cNvSpPr>
            <a:spLocks noChangeArrowheads="1"/>
          </p:cNvSpPr>
          <p:nvPr/>
        </p:nvSpPr>
        <p:spPr bwMode="auto">
          <a:xfrm>
            <a:off x="4227526" y="1139583"/>
            <a:ext cx="3687442" cy="3481578"/>
          </a:xfrm>
          <a:prstGeom prst="wedgeRoundRectCallout">
            <a:avLst>
              <a:gd name="adj1" fmla="val -72560"/>
              <a:gd name="adj2" fmla="val -40358"/>
              <a:gd name="adj3" fmla="val 16667"/>
            </a:avLst>
          </a:prstGeom>
          <a:solidFill>
            <a:schemeClr val="bg1"/>
          </a:solidFill>
          <a:ln w="38100">
            <a:solidFill>
              <a:srgbClr val="00607F"/>
            </a:solidFill>
            <a:miter lim="800000"/>
            <a:headEnd/>
            <a:tailEnd/>
          </a:ln>
          <a:effectLst>
            <a:outerShdw blurRad="40000" dist="23000" dir="5400000" rotWithShape="0">
              <a:srgbClr val="000000">
                <a:alpha val="34998"/>
              </a:srgbClr>
            </a:outerShdw>
          </a:effectLs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r>
              <a:rPr lang="nb-NO" altLang="x-none" sz="2800" b="1" dirty="0"/>
              <a:t>This </a:t>
            </a:r>
            <a:r>
              <a:rPr lang="nb-NO" altLang="x-none" sz="2800" b="1" dirty="0" err="1"/>
              <a:t>means</a:t>
            </a:r>
            <a:r>
              <a:rPr lang="nb-NO" altLang="x-none" sz="2800" b="1" dirty="0"/>
              <a:t> </a:t>
            </a:r>
            <a:r>
              <a:rPr lang="nb-NO" altLang="x-none" sz="2800" b="1" dirty="0" err="1"/>
              <a:t>that</a:t>
            </a:r>
            <a:r>
              <a:rPr lang="nb-NO" altLang="x-none" sz="2800" b="1" dirty="0"/>
              <a:t> original </a:t>
            </a:r>
            <a:r>
              <a:rPr lang="nb-NO" altLang="x-none" sz="2800" b="1" dirty="0" err="1"/>
              <a:t>aspect</a:t>
            </a:r>
            <a:r>
              <a:rPr lang="nb-NO" altLang="x-none" sz="2800" b="1" dirty="0"/>
              <a:t> vs. non-original </a:t>
            </a:r>
            <a:r>
              <a:rPr lang="nb-NO" altLang="x-none" sz="2800" b="1" dirty="0" err="1"/>
              <a:t>aspect</a:t>
            </a:r>
            <a:r>
              <a:rPr lang="nb-NO" altLang="x-none" sz="2800" b="1" dirty="0"/>
              <a:t> is by far </a:t>
            </a:r>
            <a:r>
              <a:rPr lang="nb-NO" altLang="x-none" sz="2800" b="1" dirty="0" err="1"/>
              <a:t>the</a:t>
            </a:r>
            <a:r>
              <a:rPr lang="nb-NO" altLang="x-none" sz="2800" b="1" dirty="0"/>
              <a:t> most </a:t>
            </a:r>
            <a:r>
              <a:rPr lang="nb-NO" altLang="x-none" sz="2800" b="1" dirty="0" err="1"/>
              <a:t>important</a:t>
            </a:r>
            <a:r>
              <a:rPr lang="nb-NO" altLang="x-none" sz="2800" b="1" dirty="0"/>
              <a:t> </a:t>
            </a:r>
            <a:r>
              <a:rPr lang="nb-NO" altLang="x-none" sz="2800" b="1" dirty="0" err="1"/>
              <a:t>factor</a:t>
            </a:r>
            <a:r>
              <a:rPr lang="nb-NO" altLang="x-none" sz="2800" b="1" dirty="0"/>
              <a:t>, so </a:t>
            </a:r>
            <a:r>
              <a:rPr lang="nb-NO" altLang="x-none" sz="2800" b="1" dirty="0" err="1"/>
              <a:t>we</a:t>
            </a:r>
            <a:r>
              <a:rPr lang="nb-NO" altLang="x-none" sz="2800" b="1" dirty="0"/>
              <a:t> </a:t>
            </a:r>
            <a:r>
              <a:rPr lang="nb-NO" altLang="x-none" sz="2800" b="1" dirty="0" err="1"/>
              <a:t>can</a:t>
            </a:r>
            <a:r>
              <a:rPr lang="nb-NO" altLang="x-none" sz="2800" b="1" dirty="0"/>
              <a:t> </a:t>
            </a:r>
            <a:r>
              <a:rPr lang="nb-NO" altLang="x-none" sz="2800" b="1" dirty="0" err="1"/>
              <a:t>focus</a:t>
            </a:r>
            <a:r>
              <a:rPr lang="nb-NO" altLang="x-none" sz="2800" b="1" dirty="0"/>
              <a:t> </a:t>
            </a:r>
            <a:r>
              <a:rPr lang="nb-NO" altLang="x-none" sz="2800" b="1" dirty="0" err="1"/>
              <a:t>on</a:t>
            </a:r>
            <a:r>
              <a:rPr lang="nb-NO" altLang="x-none" sz="2800" b="1" dirty="0"/>
              <a:t> </a:t>
            </a:r>
            <a:r>
              <a:rPr lang="nb-NO" altLang="x-none" sz="2800" b="1" dirty="0" err="1"/>
              <a:t>that</a:t>
            </a:r>
            <a:endParaRPr lang="en-US" altLang="x-none" sz="2800" b="1" dirty="0"/>
          </a:p>
        </p:txBody>
      </p:sp>
    </p:spTree>
    <p:extLst>
      <p:ext uri="{BB962C8B-B14F-4D97-AF65-F5344CB8AC3E}">
        <p14:creationId xmlns:p14="http://schemas.microsoft.com/office/powerpoint/2010/main" val="729816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11690C-BA4E-4242-8D2D-122648D55093}"/>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9144000" cy="4371278"/>
          </a:xfrm>
          <a:prstGeom prst="rect">
            <a:avLst/>
          </a:prstGeom>
        </p:spPr>
      </p:pic>
      <p:sp>
        <p:nvSpPr>
          <p:cNvPr id="3" name="TextBox 2">
            <a:extLst>
              <a:ext uri="{FF2B5EF4-FFF2-40B4-BE49-F238E27FC236}">
                <a16:creationId xmlns:a16="http://schemas.microsoft.com/office/drawing/2014/main" id="{C01FDEC5-5CB3-2B46-82BF-2E115658F7D1}"/>
              </a:ext>
            </a:extLst>
          </p:cNvPr>
          <p:cNvSpPr txBox="1"/>
          <p:nvPr/>
        </p:nvSpPr>
        <p:spPr>
          <a:xfrm>
            <a:off x="144965" y="4371278"/>
            <a:ext cx="8854069" cy="584775"/>
          </a:xfrm>
          <a:prstGeom prst="rect">
            <a:avLst/>
          </a:prstGeom>
          <a:noFill/>
        </p:spPr>
        <p:txBody>
          <a:bodyPr wrap="square" rtlCol="0">
            <a:spAutoFit/>
          </a:bodyPr>
          <a:lstStyle/>
          <a:p>
            <a:pPr algn="ctr"/>
            <a:r>
              <a:rPr lang="en-US" sz="3200" b="1" dirty="0"/>
              <a:t>Random Forests Measure of Variable Importance</a:t>
            </a:r>
          </a:p>
        </p:txBody>
      </p:sp>
    </p:spTree>
    <p:extLst>
      <p:ext uri="{BB962C8B-B14F-4D97-AF65-F5344CB8AC3E}">
        <p14:creationId xmlns:p14="http://schemas.microsoft.com/office/powerpoint/2010/main" val="4028485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5AB5-466C-0546-A815-F447DF3C6CA0}"/>
              </a:ext>
            </a:extLst>
          </p:cNvPr>
          <p:cNvSpPr>
            <a:spLocks noGrp="1"/>
          </p:cNvSpPr>
          <p:nvPr>
            <p:ph type="title"/>
          </p:nvPr>
        </p:nvSpPr>
        <p:spPr>
          <a:xfrm>
            <a:off x="355668" y="352975"/>
            <a:ext cx="2574345" cy="1485657"/>
          </a:xfrm>
        </p:spPr>
        <p:txBody>
          <a:bodyPr>
            <a:normAutofit/>
          </a:bodyPr>
          <a:lstStyle/>
          <a:p>
            <a:r>
              <a:rPr lang="en-US" dirty="0"/>
              <a:t>Redundancy vs. </a:t>
            </a:r>
            <a:br>
              <a:rPr lang="en-US" dirty="0"/>
            </a:br>
            <a:r>
              <a:rPr lang="en-US" dirty="0"/>
              <a:t>Construal</a:t>
            </a:r>
          </a:p>
        </p:txBody>
      </p:sp>
      <p:pic>
        <p:nvPicPr>
          <p:cNvPr id="3" name="Picture 2">
            <a:extLst>
              <a:ext uri="{FF2B5EF4-FFF2-40B4-BE49-F238E27FC236}">
                <a16:creationId xmlns:a16="http://schemas.microsoft.com/office/drawing/2014/main" id="{E424D2BC-7421-AF42-885A-586A23175328}"/>
              </a:ext>
            </a:extLst>
          </p:cNvPr>
          <p:cNvPicPr/>
          <p:nvPr/>
        </p:nvPicPr>
        <p:blipFill>
          <a:blip r:embed="rId2">
            <a:extLst>
              <a:ext uri="{28A0092B-C50C-407E-A947-70E740481C1C}">
                <a14:useLocalDpi xmlns:a14="http://schemas.microsoft.com/office/drawing/2010/main" val="0"/>
              </a:ext>
            </a:extLst>
          </a:blip>
          <a:stretch>
            <a:fillRect/>
          </a:stretch>
        </p:blipFill>
        <p:spPr>
          <a:xfrm>
            <a:off x="3342968" y="1"/>
            <a:ext cx="5801031" cy="5143499"/>
          </a:xfrm>
          <a:prstGeom prst="rect">
            <a:avLst/>
          </a:prstGeom>
        </p:spPr>
      </p:pic>
    </p:spTree>
    <p:extLst>
      <p:ext uri="{BB962C8B-B14F-4D97-AF65-F5344CB8AC3E}">
        <p14:creationId xmlns:p14="http://schemas.microsoft.com/office/powerpoint/2010/main" val="1558310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5AB5-466C-0546-A815-F447DF3C6CA0}"/>
              </a:ext>
            </a:extLst>
          </p:cNvPr>
          <p:cNvSpPr>
            <a:spLocks noGrp="1"/>
          </p:cNvSpPr>
          <p:nvPr>
            <p:ph type="title"/>
          </p:nvPr>
        </p:nvSpPr>
        <p:spPr>
          <a:xfrm>
            <a:off x="355668" y="352975"/>
            <a:ext cx="2574345" cy="1485657"/>
          </a:xfrm>
        </p:spPr>
        <p:txBody>
          <a:bodyPr>
            <a:normAutofit/>
          </a:bodyPr>
          <a:lstStyle/>
          <a:p>
            <a:r>
              <a:rPr lang="en-US" dirty="0"/>
              <a:t>Redundancy vs. </a:t>
            </a:r>
            <a:br>
              <a:rPr lang="en-US" dirty="0"/>
            </a:br>
            <a:r>
              <a:rPr lang="en-US" dirty="0"/>
              <a:t>Construal</a:t>
            </a:r>
          </a:p>
        </p:txBody>
      </p:sp>
      <p:pic>
        <p:nvPicPr>
          <p:cNvPr id="3" name="Picture 2">
            <a:extLst>
              <a:ext uri="{FF2B5EF4-FFF2-40B4-BE49-F238E27FC236}">
                <a16:creationId xmlns:a16="http://schemas.microsoft.com/office/drawing/2014/main" id="{E424D2BC-7421-AF42-885A-586A23175328}"/>
              </a:ext>
            </a:extLst>
          </p:cNvPr>
          <p:cNvPicPr/>
          <p:nvPr/>
        </p:nvPicPr>
        <p:blipFill>
          <a:blip r:embed="rId2">
            <a:extLst>
              <a:ext uri="{28A0092B-C50C-407E-A947-70E740481C1C}">
                <a14:useLocalDpi xmlns:a14="http://schemas.microsoft.com/office/drawing/2010/main" val="0"/>
              </a:ext>
            </a:extLst>
          </a:blip>
          <a:stretch>
            <a:fillRect/>
          </a:stretch>
        </p:blipFill>
        <p:spPr>
          <a:xfrm>
            <a:off x="3342968" y="1"/>
            <a:ext cx="5801031" cy="5143499"/>
          </a:xfrm>
          <a:prstGeom prst="rect">
            <a:avLst/>
          </a:prstGeom>
        </p:spPr>
      </p:pic>
      <p:sp>
        <p:nvSpPr>
          <p:cNvPr id="4" name="Rounded Rectangle 3">
            <a:extLst>
              <a:ext uri="{FF2B5EF4-FFF2-40B4-BE49-F238E27FC236}">
                <a16:creationId xmlns:a16="http://schemas.microsoft.com/office/drawing/2014/main" id="{49B809E4-530D-954D-80E5-79B7902D0083}"/>
              </a:ext>
            </a:extLst>
          </p:cNvPr>
          <p:cNvSpPr>
            <a:spLocks noChangeArrowheads="1"/>
          </p:cNvSpPr>
          <p:nvPr/>
        </p:nvSpPr>
        <p:spPr bwMode="auto">
          <a:xfrm>
            <a:off x="6341806" y="2556387"/>
            <a:ext cx="2237301" cy="1988230"/>
          </a:xfrm>
          <a:prstGeom prst="roundRect">
            <a:avLst>
              <a:gd name="adj" fmla="val 16667"/>
            </a:avLst>
          </a:prstGeom>
          <a:noFill/>
          <a:ln w="38100">
            <a:solidFill>
              <a:srgbClr val="00607F"/>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endParaRPr lang="en-US" altLang="x-none" sz="1350">
              <a:solidFill>
                <a:srgbClr val="FFFFFF"/>
              </a:solidFill>
            </a:endParaRPr>
          </a:p>
        </p:txBody>
      </p:sp>
      <p:sp>
        <p:nvSpPr>
          <p:cNvPr id="5" name="Rounded Rectangular Callout 4">
            <a:extLst>
              <a:ext uri="{FF2B5EF4-FFF2-40B4-BE49-F238E27FC236}">
                <a16:creationId xmlns:a16="http://schemas.microsoft.com/office/drawing/2014/main" id="{56E8F618-1B92-A346-A37A-4128E832E7FE}"/>
              </a:ext>
            </a:extLst>
          </p:cNvPr>
          <p:cNvSpPr>
            <a:spLocks noChangeArrowheads="1"/>
          </p:cNvSpPr>
          <p:nvPr/>
        </p:nvSpPr>
        <p:spPr bwMode="auto">
          <a:xfrm>
            <a:off x="4070555" y="611235"/>
            <a:ext cx="4038255" cy="1730726"/>
          </a:xfrm>
          <a:prstGeom prst="wedgeRoundRectCallout">
            <a:avLst>
              <a:gd name="adj1" fmla="val 29202"/>
              <a:gd name="adj2" fmla="val 62586"/>
              <a:gd name="adj3" fmla="val 16667"/>
            </a:avLst>
          </a:prstGeom>
          <a:solidFill>
            <a:schemeClr val="bg1"/>
          </a:solidFill>
          <a:ln w="38100">
            <a:solidFill>
              <a:srgbClr val="00607F"/>
            </a:solidFill>
            <a:miter lim="800000"/>
            <a:headEnd/>
            <a:tailEnd/>
          </a:ln>
          <a:effectLst>
            <a:outerShdw blurRad="40000" dist="23000" dir="5400000" rotWithShape="0">
              <a:srgbClr val="000000">
                <a:alpha val="34998"/>
              </a:srgbClr>
            </a:outerShdw>
          </a:effectLs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r>
              <a:rPr lang="ru-RU" altLang="x-none" sz="2000" b="1" dirty="0"/>
              <a:t>81% </a:t>
            </a:r>
            <a:r>
              <a:rPr lang="nb-NO" altLang="x-none" sz="2000" b="1" dirty="0" err="1"/>
              <a:t>of</a:t>
            </a:r>
            <a:r>
              <a:rPr lang="nb-NO" altLang="x-none" sz="2000" b="1" dirty="0"/>
              <a:t> </a:t>
            </a:r>
            <a:r>
              <a:rPr lang="nb-NO" altLang="x-none" sz="2000" b="1" dirty="0" err="1"/>
              <a:t>the</a:t>
            </a:r>
            <a:r>
              <a:rPr lang="nb-NO" altLang="x-none" sz="2000" b="1" dirty="0"/>
              <a:t> data is </a:t>
            </a:r>
            <a:r>
              <a:rPr lang="nb-NO" altLang="x-none" sz="2000" b="1" dirty="0" err="1"/>
              <a:t>here</a:t>
            </a:r>
            <a:r>
              <a:rPr lang="nb-NO" altLang="x-none" sz="2000" b="1" dirty="0"/>
              <a:t>.</a:t>
            </a:r>
          </a:p>
          <a:p>
            <a:pPr algn="ctr">
              <a:defRPr/>
            </a:pPr>
            <a:r>
              <a:rPr lang="nb-NO" altLang="x-none" sz="2000" b="1" dirty="0"/>
              <a:t>Speakers </a:t>
            </a:r>
            <a:r>
              <a:rPr lang="nb-NO" altLang="x-none" sz="2000" b="1" dirty="0" err="1"/>
              <a:t>reliably</a:t>
            </a:r>
            <a:r>
              <a:rPr lang="nb-NO" altLang="x-none" sz="2000" b="1" dirty="0"/>
              <a:t> </a:t>
            </a:r>
            <a:r>
              <a:rPr lang="nb-NO" altLang="x-none" sz="2000" b="1" dirty="0" err="1"/>
              <a:t>recover</a:t>
            </a:r>
            <a:r>
              <a:rPr lang="nb-NO" altLang="x-none" sz="2000" b="1" dirty="0"/>
              <a:t> </a:t>
            </a:r>
            <a:r>
              <a:rPr lang="nb-NO" altLang="x-none" sz="2000" b="1" dirty="0" err="1"/>
              <a:t>the</a:t>
            </a:r>
            <a:r>
              <a:rPr lang="nb-NO" altLang="x-none" sz="2000" b="1" dirty="0"/>
              <a:t> original </a:t>
            </a:r>
            <a:r>
              <a:rPr lang="nb-NO" altLang="x-none" sz="2000" b="1" dirty="0" err="1"/>
              <a:t>aspect</a:t>
            </a:r>
            <a:r>
              <a:rPr lang="nb-NO" altLang="x-none" sz="2000" b="1" dirty="0"/>
              <a:t>.</a:t>
            </a:r>
          </a:p>
          <a:p>
            <a:pPr algn="ctr">
              <a:defRPr/>
            </a:pPr>
            <a:r>
              <a:rPr lang="nb-NO" altLang="x-none" sz="2000" b="1" dirty="0" err="1"/>
              <a:t>Redundancy</a:t>
            </a:r>
            <a:r>
              <a:rPr lang="nb-NO" altLang="x-none" sz="2000" b="1" dirty="0"/>
              <a:t> is HIGH.</a:t>
            </a:r>
          </a:p>
          <a:p>
            <a:pPr algn="ctr">
              <a:defRPr/>
            </a:pPr>
            <a:r>
              <a:rPr lang="nb-NO" altLang="x-none" sz="2000" b="1"/>
              <a:t>Salience </a:t>
            </a:r>
            <a:r>
              <a:rPr lang="nb-NO" altLang="x-none" sz="2000" b="1" dirty="0" err="1"/>
              <a:t>of</a:t>
            </a:r>
            <a:r>
              <a:rPr lang="nb-NO" altLang="x-none" sz="2000" b="1" dirty="0"/>
              <a:t> </a:t>
            </a:r>
            <a:r>
              <a:rPr lang="nb-NO" altLang="x-none" sz="2000" b="1" dirty="0" err="1"/>
              <a:t>construal</a:t>
            </a:r>
            <a:r>
              <a:rPr lang="nb-NO" altLang="x-none" sz="2000" b="1" dirty="0"/>
              <a:t> is LOW.</a:t>
            </a:r>
            <a:endParaRPr lang="en-US" altLang="x-none" sz="2000" b="1" dirty="0"/>
          </a:p>
        </p:txBody>
      </p:sp>
    </p:spTree>
    <p:extLst>
      <p:ext uri="{BB962C8B-B14F-4D97-AF65-F5344CB8AC3E}">
        <p14:creationId xmlns:p14="http://schemas.microsoft.com/office/powerpoint/2010/main" val="2865056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AFD9-C40F-3146-B12A-D8E3FA31174D}"/>
              </a:ext>
            </a:extLst>
          </p:cNvPr>
          <p:cNvSpPr>
            <a:spLocks noGrp="1"/>
          </p:cNvSpPr>
          <p:nvPr>
            <p:ph type="title"/>
          </p:nvPr>
        </p:nvSpPr>
        <p:spPr/>
        <p:txBody>
          <a:bodyPr/>
          <a:lstStyle/>
          <a:p>
            <a:r>
              <a:rPr lang="en-US" b="1" dirty="0"/>
              <a:t>Examples of test items where redundancy of aspect is HIGH and construal is LOW</a:t>
            </a:r>
          </a:p>
        </p:txBody>
      </p:sp>
      <p:sp>
        <p:nvSpPr>
          <p:cNvPr id="3" name="Content Placeholder 2">
            <a:extLst>
              <a:ext uri="{FF2B5EF4-FFF2-40B4-BE49-F238E27FC236}">
                <a16:creationId xmlns:a16="http://schemas.microsoft.com/office/drawing/2014/main" id="{89B034ED-CDA0-7B44-B304-D148C6D71AC6}"/>
              </a:ext>
            </a:extLst>
          </p:cNvPr>
          <p:cNvSpPr>
            <a:spLocks noGrp="1"/>
          </p:cNvSpPr>
          <p:nvPr>
            <p:ph idx="1"/>
          </p:nvPr>
        </p:nvSpPr>
        <p:spPr>
          <a:xfrm>
            <a:off x="628650" y="1369219"/>
            <a:ext cx="8122060" cy="1511633"/>
          </a:xfrm>
        </p:spPr>
        <p:txBody>
          <a:bodyPr>
            <a:normAutofit lnSpcReduction="10000"/>
          </a:bodyPr>
          <a:lstStyle/>
          <a:p>
            <a:pPr marL="0" indent="0">
              <a:buNone/>
            </a:pPr>
            <a:r>
              <a:rPr lang="en-US" i="1" dirty="0"/>
              <a:t>V </a:t>
            </a:r>
            <a:r>
              <a:rPr lang="en-US" i="1" dirty="0" err="1"/>
              <a:t>vosem</a:t>
            </a:r>
            <a:r>
              <a:rPr lang="en-US" i="1" dirty="0"/>
              <a:t>’ let </a:t>
            </a:r>
            <a:r>
              <a:rPr lang="en-US" i="1" dirty="0" err="1"/>
              <a:t>mal’čik</a:t>
            </a:r>
            <a:r>
              <a:rPr lang="en-US" i="1" dirty="0"/>
              <a:t> [ </a:t>
            </a:r>
            <a:r>
              <a:rPr lang="en-US" b="1" i="1" baseline="30000" dirty="0" err="1">
                <a:solidFill>
                  <a:schemeClr val="accent6"/>
                </a:solidFill>
              </a:rPr>
              <a:t>original</a:t>
            </a:r>
            <a:r>
              <a:rPr lang="en-US" b="1" i="1" dirty="0" err="1">
                <a:solidFill>
                  <a:schemeClr val="accent6"/>
                </a:solidFill>
              </a:rPr>
              <a:t>sbežal</a:t>
            </a:r>
            <a:r>
              <a:rPr lang="en-US" b="1" i="1" dirty="0">
                <a:solidFill>
                  <a:schemeClr val="accent6"/>
                </a:solidFill>
              </a:rPr>
              <a:t> </a:t>
            </a:r>
            <a:r>
              <a:rPr lang="en-US" i="1" dirty="0"/>
              <a:t>/ </a:t>
            </a:r>
            <a:r>
              <a:rPr lang="en-US" b="1" i="1" baseline="30000" dirty="0">
                <a:solidFill>
                  <a:srgbClr val="7030A0"/>
                </a:solidFill>
              </a:rPr>
              <a:t>non-</a:t>
            </a:r>
            <a:r>
              <a:rPr lang="en-US" b="1" i="1" baseline="30000" dirty="0" err="1">
                <a:solidFill>
                  <a:srgbClr val="7030A0"/>
                </a:solidFill>
              </a:rPr>
              <a:t>original</a:t>
            </a:r>
            <a:r>
              <a:rPr lang="en-US" b="1" i="1" dirty="0" err="1">
                <a:solidFill>
                  <a:srgbClr val="7030A0"/>
                </a:solidFill>
              </a:rPr>
              <a:t>sbegal</a:t>
            </a:r>
            <a:r>
              <a:rPr lang="en-US" b="1" i="1" dirty="0">
                <a:solidFill>
                  <a:srgbClr val="7030A0"/>
                </a:solidFill>
              </a:rPr>
              <a:t> </a:t>
            </a:r>
            <a:r>
              <a:rPr lang="en-US" i="1" dirty="0"/>
              <a:t>] </a:t>
            </a:r>
            <a:r>
              <a:rPr lang="en-US" i="1" dirty="0" err="1"/>
              <a:t>iz</a:t>
            </a:r>
            <a:r>
              <a:rPr lang="en-US" i="1" dirty="0"/>
              <a:t> </a:t>
            </a:r>
            <a:r>
              <a:rPr lang="en-US" i="1" dirty="0" err="1"/>
              <a:t>doma</a:t>
            </a:r>
            <a:r>
              <a:rPr lang="en-US" i="1" dirty="0"/>
              <a:t>.</a:t>
            </a:r>
            <a:r>
              <a:rPr lang="nb-NO" dirty="0"/>
              <a:t> </a:t>
            </a:r>
            <a:r>
              <a:rPr lang="ru-RU" dirty="0"/>
              <a:t> </a:t>
            </a:r>
          </a:p>
          <a:p>
            <a:pPr marL="0" indent="0">
              <a:buNone/>
            </a:pPr>
            <a:r>
              <a:rPr lang="en-US" dirty="0"/>
              <a:t>‘At the age of eight the boy </a:t>
            </a:r>
            <a:r>
              <a:rPr lang="en-US" b="1" dirty="0"/>
              <a:t>ran away</a:t>
            </a:r>
            <a:r>
              <a:rPr lang="en-US" dirty="0"/>
              <a:t> from home.’</a:t>
            </a:r>
            <a:r>
              <a:rPr lang="nb-NO" dirty="0"/>
              <a:t> </a:t>
            </a:r>
          </a:p>
          <a:p>
            <a:pPr marL="0" indent="0">
              <a:buNone/>
            </a:pPr>
            <a:endParaRPr lang="nb-NO" sz="900" dirty="0"/>
          </a:p>
          <a:p>
            <a:pPr marL="0" indent="0">
              <a:buNone/>
            </a:pPr>
            <a:r>
              <a:rPr lang="en-US" i="1" dirty="0" err="1"/>
              <a:t>Bogomol’naja</a:t>
            </a:r>
            <a:r>
              <a:rPr lang="en-US" i="1" dirty="0"/>
              <a:t> </a:t>
            </a:r>
            <a:r>
              <a:rPr lang="en-US" i="1" dirty="0" err="1"/>
              <a:t>ženščina</a:t>
            </a:r>
            <a:r>
              <a:rPr lang="en-US" i="1" dirty="0"/>
              <a:t> </a:t>
            </a:r>
            <a:r>
              <a:rPr lang="en-US" i="1" dirty="0" err="1"/>
              <a:t>nikogda</a:t>
            </a:r>
            <a:r>
              <a:rPr lang="en-US" i="1" dirty="0"/>
              <a:t> ne [ </a:t>
            </a:r>
            <a:r>
              <a:rPr lang="en-US" b="1" i="1" baseline="30000" dirty="0">
                <a:solidFill>
                  <a:schemeClr val="accent6"/>
                </a:solidFill>
              </a:rPr>
              <a:t>non-</a:t>
            </a:r>
            <a:r>
              <a:rPr lang="en-US" b="1" i="1" baseline="30000" dirty="0" err="1">
                <a:solidFill>
                  <a:schemeClr val="accent6"/>
                </a:solidFill>
              </a:rPr>
              <a:t>original</a:t>
            </a:r>
            <a:r>
              <a:rPr lang="en-US" b="1" i="1" dirty="0" err="1">
                <a:solidFill>
                  <a:schemeClr val="accent6"/>
                </a:solidFill>
              </a:rPr>
              <a:t>obrugala</a:t>
            </a:r>
            <a:r>
              <a:rPr lang="en-US" i="1" dirty="0">
                <a:solidFill>
                  <a:schemeClr val="accent6"/>
                </a:solidFill>
              </a:rPr>
              <a:t> </a:t>
            </a:r>
            <a:r>
              <a:rPr lang="en-US" i="1" dirty="0"/>
              <a:t>/ </a:t>
            </a:r>
            <a:r>
              <a:rPr lang="en-US" b="1" i="1" baseline="30000" dirty="0" err="1">
                <a:solidFill>
                  <a:srgbClr val="7030A0"/>
                </a:solidFill>
              </a:rPr>
              <a:t>original</a:t>
            </a:r>
            <a:r>
              <a:rPr lang="en-US" b="1" i="1" dirty="0" err="1">
                <a:solidFill>
                  <a:srgbClr val="7030A0"/>
                </a:solidFill>
              </a:rPr>
              <a:t>rugala</a:t>
            </a:r>
            <a:r>
              <a:rPr lang="en-US" i="1" dirty="0"/>
              <a:t> ] ego</a:t>
            </a:r>
          </a:p>
          <a:p>
            <a:pPr marL="0" indent="0">
              <a:buNone/>
            </a:pPr>
            <a:r>
              <a:rPr lang="en-US" dirty="0"/>
              <a:t>‘The pious woman never </a:t>
            </a:r>
            <a:r>
              <a:rPr lang="en-US" b="1" dirty="0"/>
              <a:t>yelled</a:t>
            </a:r>
            <a:r>
              <a:rPr lang="en-US" dirty="0"/>
              <a:t> at him’</a:t>
            </a:r>
            <a:r>
              <a:rPr lang="nb-NO" dirty="0"/>
              <a:t> </a:t>
            </a:r>
            <a:endParaRPr lang="en-US" dirty="0"/>
          </a:p>
        </p:txBody>
      </p:sp>
      <p:graphicFrame>
        <p:nvGraphicFramePr>
          <p:cNvPr id="4" name="Table 3">
            <a:extLst>
              <a:ext uri="{FF2B5EF4-FFF2-40B4-BE49-F238E27FC236}">
                <a16:creationId xmlns:a16="http://schemas.microsoft.com/office/drawing/2014/main" id="{0EBBF48E-84EC-0741-A06E-5B3D2CBD85A4}"/>
              </a:ext>
            </a:extLst>
          </p:cNvPr>
          <p:cNvGraphicFramePr>
            <a:graphicFrameLocks noGrp="1"/>
          </p:cNvGraphicFramePr>
          <p:nvPr>
            <p:extLst>
              <p:ext uri="{D42A27DB-BD31-4B8C-83A1-F6EECF244321}">
                <p14:modId xmlns:p14="http://schemas.microsoft.com/office/powerpoint/2010/main" val="4280165282"/>
              </p:ext>
            </p:extLst>
          </p:nvPr>
        </p:nvGraphicFramePr>
        <p:xfrm>
          <a:off x="628650" y="2958847"/>
          <a:ext cx="7956872" cy="1805324"/>
        </p:xfrm>
        <a:graphic>
          <a:graphicData uri="http://schemas.openxmlformats.org/drawingml/2006/table">
            <a:tbl>
              <a:tblPr firstRow="1" bandRow="1">
                <a:tableStyleId>{5C22544A-7EE6-4342-B048-85BDC9FD1C3A}</a:tableStyleId>
              </a:tblPr>
              <a:tblGrid>
                <a:gridCol w="3954236">
                  <a:extLst>
                    <a:ext uri="{9D8B030D-6E8A-4147-A177-3AD203B41FA5}">
                      <a16:colId xmlns:a16="http://schemas.microsoft.com/office/drawing/2014/main" val="1578725376"/>
                    </a:ext>
                  </a:extLst>
                </a:gridCol>
                <a:gridCol w="1088572">
                  <a:extLst>
                    <a:ext uri="{9D8B030D-6E8A-4147-A177-3AD203B41FA5}">
                      <a16:colId xmlns:a16="http://schemas.microsoft.com/office/drawing/2014/main" val="1024833450"/>
                    </a:ext>
                  </a:extLst>
                </a:gridCol>
                <a:gridCol w="1132115">
                  <a:extLst>
                    <a:ext uri="{9D8B030D-6E8A-4147-A177-3AD203B41FA5}">
                      <a16:colId xmlns:a16="http://schemas.microsoft.com/office/drawing/2014/main" val="3138988007"/>
                    </a:ext>
                  </a:extLst>
                </a:gridCol>
                <a:gridCol w="947057">
                  <a:extLst>
                    <a:ext uri="{9D8B030D-6E8A-4147-A177-3AD203B41FA5}">
                      <a16:colId xmlns:a16="http://schemas.microsoft.com/office/drawing/2014/main" val="4163452527"/>
                    </a:ext>
                  </a:extLst>
                </a:gridCol>
                <a:gridCol w="834892">
                  <a:extLst>
                    <a:ext uri="{9D8B030D-6E8A-4147-A177-3AD203B41FA5}">
                      <a16:colId xmlns:a16="http://schemas.microsoft.com/office/drawing/2014/main" val="2009889914"/>
                    </a:ext>
                  </a:extLst>
                </a:gridCol>
              </a:tblGrid>
              <a:tr h="502920">
                <a:tc>
                  <a:txBody>
                    <a:bodyPr/>
                    <a:lstStyle/>
                    <a:p>
                      <a:pPr>
                        <a:spcAft>
                          <a:spcPts val="0"/>
                        </a:spcAft>
                      </a:pPr>
                      <a:r>
                        <a:rPr lang="nb-NO" sz="1800">
                          <a:effectLst/>
                          <a:latin typeface="+mn-lt"/>
                          <a:ea typeface="Calibri" panose="020F0502020204030204" pitchFamily="34" charset="0"/>
                          <a:cs typeface="Times New Roman" panose="02020603050405020304" pitchFamily="18" charset="0"/>
                        </a:rPr>
                        <a:t> </a:t>
                      </a: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Impossible = 0</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Acceptable = 1</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Excellent = 2</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Average</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51715204"/>
                  </a:ext>
                </a:extLst>
              </a:tr>
              <a:tr h="321791">
                <a:tc>
                  <a:txBody>
                    <a:bodyPr/>
                    <a:lstStyle/>
                    <a:p>
                      <a:pPr>
                        <a:spcAft>
                          <a:spcPts val="0"/>
                        </a:spcAft>
                      </a:pPr>
                      <a:r>
                        <a:rPr lang="en-US" sz="1800" b="1" dirty="0">
                          <a:solidFill>
                            <a:schemeClr val="accent6"/>
                          </a:solidFill>
                          <a:effectLst/>
                          <a:latin typeface="+mn-lt"/>
                          <a:ea typeface="Calibri" panose="020F0502020204030204" pitchFamily="34" charset="0"/>
                          <a:cs typeface="Times New Roman" panose="02020603050405020304" pitchFamily="18" charset="0"/>
                        </a:rPr>
                        <a:t>Perfective</a:t>
                      </a:r>
                      <a:r>
                        <a:rPr lang="en-US" sz="1800" dirty="0">
                          <a:effectLst/>
                          <a:latin typeface="+mn-lt"/>
                          <a:ea typeface="Calibri" panose="020F0502020204030204" pitchFamily="34" charset="0"/>
                          <a:cs typeface="Times New Roman" panose="02020603050405020304" pitchFamily="18" charset="0"/>
                        </a:rPr>
                        <a:t> </a:t>
                      </a:r>
                      <a:r>
                        <a:rPr lang="en-US" b="1" i="1" baseline="30000" dirty="0" err="1">
                          <a:solidFill>
                            <a:schemeClr val="accent6"/>
                          </a:solidFill>
                        </a:rPr>
                        <a:t>original</a:t>
                      </a:r>
                      <a:r>
                        <a:rPr lang="en-US" b="1" i="1" dirty="0" err="1">
                          <a:solidFill>
                            <a:schemeClr val="accent6"/>
                          </a:solidFill>
                        </a:rPr>
                        <a:t>sbežal</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800">
                          <a:effectLst/>
                          <a:latin typeface="+mn-lt"/>
                          <a:ea typeface="Calibri" panose="020F0502020204030204" pitchFamily="34" charset="0"/>
                          <a:cs typeface="Times New Roman" panose="02020603050405020304" pitchFamily="18" charset="0"/>
                        </a:rPr>
                        <a:t>0</a:t>
                      </a:r>
                      <a:endParaRPr lang="nb-NO" sz="18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a:effectLst/>
                          <a:latin typeface="+mn-lt"/>
                          <a:ea typeface="Calibri" panose="020F0502020204030204" pitchFamily="34" charset="0"/>
                          <a:cs typeface="Times New Roman" panose="02020603050405020304" pitchFamily="18" charset="0"/>
                        </a:rPr>
                        <a:t>0</a:t>
                      </a:r>
                      <a:endParaRPr lang="nb-NO" sz="18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83</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algn="r" defTabSz="457200" rtl="0" eaLnBrk="1" latinLnBrk="0" hangingPunct="1">
                        <a:spcAft>
                          <a:spcPts val="0"/>
                        </a:spcAft>
                      </a:pPr>
                      <a:r>
                        <a:rPr lang="en-US" sz="1800" kern="1200" dirty="0">
                          <a:solidFill>
                            <a:schemeClr val="dk1"/>
                          </a:solidFill>
                          <a:effectLst/>
                          <a:latin typeface="+mn-lt"/>
                          <a:ea typeface="Calibri" panose="020F0502020204030204" pitchFamily="34" charset="0"/>
                          <a:cs typeface="Times New Roman" panose="02020603050405020304" pitchFamily="18" charset="0"/>
                        </a:rPr>
                        <a:t>2.0</a:t>
                      </a:r>
                      <a:endParaRPr lang="nb-NO" sz="1800" kern="1200" dirty="0">
                        <a:solidFill>
                          <a:schemeClr val="dk1"/>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897766823"/>
                  </a:ext>
                </a:extLst>
              </a:tr>
              <a:tr h="321791">
                <a:tc>
                  <a:txBody>
                    <a:bodyPr/>
                    <a:lstStyle/>
                    <a:p>
                      <a:pPr>
                        <a:spcAft>
                          <a:spcPts val="0"/>
                        </a:spcAft>
                      </a:pPr>
                      <a:r>
                        <a:rPr lang="en-US" sz="1800" b="1" dirty="0">
                          <a:solidFill>
                            <a:srgbClr val="7030A0"/>
                          </a:solidFill>
                          <a:effectLst/>
                          <a:latin typeface="+mn-lt"/>
                          <a:ea typeface="Calibri" panose="020F0502020204030204" pitchFamily="34" charset="0"/>
                          <a:cs typeface="Times New Roman" panose="02020603050405020304" pitchFamily="18" charset="0"/>
                        </a:rPr>
                        <a:t>Imperfective</a:t>
                      </a:r>
                      <a:r>
                        <a:rPr lang="en-US" sz="1800" dirty="0">
                          <a:effectLst/>
                          <a:latin typeface="+mn-lt"/>
                          <a:ea typeface="Calibri" panose="020F0502020204030204" pitchFamily="34" charset="0"/>
                          <a:cs typeface="Times New Roman" panose="02020603050405020304" pitchFamily="18" charset="0"/>
                        </a:rPr>
                        <a:t> </a:t>
                      </a:r>
                      <a:r>
                        <a:rPr lang="en-US" b="1" i="1" baseline="30000" dirty="0">
                          <a:solidFill>
                            <a:srgbClr val="7030A0"/>
                          </a:solidFill>
                        </a:rPr>
                        <a:t>non-</a:t>
                      </a:r>
                      <a:r>
                        <a:rPr lang="en-US" b="1" i="1" baseline="30000" dirty="0" err="1">
                          <a:solidFill>
                            <a:srgbClr val="7030A0"/>
                          </a:solidFill>
                        </a:rPr>
                        <a:t>original</a:t>
                      </a:r>
                      <a:r>
                        <a:rPr lang="en-US" b="1" i="1" dirty="0" err="1">
                          <a:solidFill>
                            <a:srgbClr val="7030A0"/>
                          </a:solidFill>
                        </a:rPr>
                        <a:t>sbegal</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69</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a:effectLst/>
                          <a:latin typeface="+mn-lt"/>
                          <a:ea typeface="Calibri" panose="020F0502020204030204" pitchFamily="34" charset="0"/>
                          <a:cs typeface="Times New Roman" panose="02020603050405020304" pitchFamily="18" charset="0"/>
                        </a:rPr>
                        <a:t>12</a:t>
                      </a:r>
                      <a:endParaRPr lang="nb-NO" sz="18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2</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algn="r" defTabSz="457200" rtl="0" eaLnBrk="1" latinLnBrk="0" hangingPunct="1">
                        <a:spcAft>
                          <a:spcPts val="0"/>
                        </a:spcAft>
                      </a:pPr>
                      <a:r>
                        <a:rPr lang="en-US" sz="1800" kern="1200" dirty="0">
                          <a:solidFill>
                            <a:schemeClr val="dk1"/>
                          </a:solidFill>
                          <a:effectLst/>
                          <a:latin typeface="+mn-lt"/>
                          <a:ea typeface="Calibri" panose="020F0502020204030204" pitchFamily="34" charset="0"/>
                          <a:cs typeface="Times New Roman" panose="02020603050405020304" pitchFamily="18" charset="0"/>
                        </a:rPr>
                        <a:t>0.193</a:t>
                      </a:r>
                      <a:endParaRPr lang="nb-NO" sz="1800" kern="1200" dirty="0">
                        <a:solidFill>
                          <a:schemeClr val="dk1"/>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83132434"/>
                  </a:ext>
                </a:extLst>
              </a:tr>
              <a:tr h="321791">
                <a:tc>
                  <a:txBody>
                    <a:bodyPr/>
                    <a:lstStyle/>
                    <a:p>
                      <a:pPr>
                        <a:spcAft>
                          <a:spcPts val="0"/>
                        </a:spcAft>
                      </a:pPr>
                      <a:r>
                        <a:rPr lang="en-US" sz="1800" b="1" dirty="0">
                          <a:solidFill>
                            <a:schemeClr val="accent6"/>
                          </a:solidFill>
                          <a:effectLst/>
                          <a:latin typeface="+mn-lt"/>
                          <a:ea typeface="Calibri" panose="020F0502020204030204" pitchFamily="34" charset="0"/>
                          <a:cs typeface="Times New Roman" panose="02020603050405020304" pitchFamily="18" charset="0"/>
                        </a:rPr>
                        <a:t>Perfective</a:t>
                      </a:r>
                      <a:r>
                        <a:rPr lang="en-US" sz="1800" dirty="0">
                          <a:effectLst/>
                          <a:latin typeface="+mn-lt"/>
                          <a:ea typeface="Calibri" panose="020F0502020204030204" pitchFamily="34" charset="0"/>
                          <a:cs typeface="Times New Roman" panose="02020603050405020304" pitchFamily="18" charset="0"/>
                        </a:rPr>
                        <a:t> </a:t>
                      </a:r>
                      <a:r>
                        <a:rPr lang="en-US" b="1" i="1" baseline="30000" dirty="0">
                          <a:solidFill>
                            <a:schemeClr val="accent6"/>
                          </a:solidFill>
                        </a:rPr>
                        <a:t>non-</a:t>
                      </a:r>
                      <a:r>
                        <a:rPr lang="en-US" b="1" i="1" baseline="30000" dirty="0" err="1">
                          <a:solidFill>
                            <a:schemeClr val="accent6"/>
                          </a:solidFill>
                        </a:rPr>
                        <a:t>original</a:t>
                      </a:r>
                      <a:r>
                        <a:rPr lang="en-US" b="1" i="1" dirty="0" err="1">
                          <a:solidFill>
                            <a:schemeClr val="accent6"/>
                          </a:solidFill>
                        </a:rPr>
                        <a:t>obrugala</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80</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a:effectLst/>
                          <a:latin typeface="+mn-lt"/>
                          <a:ea typeface="Calibri" panose="020F0502020204030204" pitchFamily="34" charset="0"/>
                          <a:cs typeface="Times New Roman" panose="02020603050405020304" pitchFamily="18" charset="0"/>
                        </a:rPr>
                        <a:t>3</a:t>
                      </a:r>
                      <a:endParaRPr lang="nb-NO" sz="18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a:effectLst/>
                          <a:latin typeface="+mn-lt"/>
                          <a:ea typeface="Calibri" panose="020F0502020204030204" pitchFamily="34" charset="0"/>
                          <a:cs typeface="Times New Roman" panose="02020603050405020304" pitchFamily="18" charset="0"/>
                        </a:rPr>
                        <a:t>0</a:t>
                      </a:r>
                      <a:endParaRPr lang="nb-NO" sz="18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algn="r" defTabSz="457200" rtl="0" eaLnBrk="1" latinLnBrk="0" hangingPunct="1">
                        <a:spcAft>
                          <a:spcPts val="0"/>
                        </a:spcAft>
                      </a:pPr>
                      <a:r>
                        <a:rPr lang="en-US" sz="1800" kern="1200" dirty="0">
                          <a:solidFill>
                            <a:schemeClr val="dk1"/>
                          </a:solidFill>
                          <a:effectLst/>
                          <a:latin typeface="+mn-lt"/>
                          <a:ea typeface="Calibri" panose="020F0502020204030204" pitchFamily="34" charset="0"/>
                          <a:cs typeface="Times New Roman" panose="02020603050405020304" pitchFamily="18" charset="0"/>
                        </a:rPr>
                        <a:t>0.036</a:t>
                      </a:r>
                      <a:endParaRPr lang="nb-NO" sz="1800" kern="1200" dirty="0">
                        <a:solidFill>
                          <a:schemeClr val="dk1"/>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382412355"/>
                  </a:ext>
                </a:extLst>
              </a:tr>
              <a:tr h="321791">
                <a:tc>
                  <a:txBody>
                    <a:bodyPr/>
                    <a:lstStyle/>
                    <a:p>
                      <a:pPr>
                        <a:spcAft>
                          <a:spcPts val="0"/>
                        </a:spcAft>
                      </a:pPr>
                      <a:r>
                        <a:rPr lang="en-US" sz="1800" b="1" dirty="0">
                          <a:solidFill>
                            <a:srgbClr val="7030A0"/>
                          </a:solidFill>
                          <a:effectLst/>
                          <a:latin typeface="+mn-lt"/>
                          <a:ea typeface="Calibri" panose="020F0502020204030204" pitchFamily="34" charset="0"/>
                          <a:cs typeface="Times New Roman" panose="02020603050405020304" pitchFamily="18" charset="0"/>
                        </a:rPr>
                        <a:t>Imperfective</a:t>
                      </a:r>
                      <a:r>
                        <a:rPr lang="en-US" sz="1800" dirty="0">
                          <a:effectLst/>
                          <a:latin typeface="+mn-lt"/>
                          <a:ea typeface="Calibri" panose="020F0502020204030204" pitchFamily="34" charset="0"/>
                          <a:cs typeface="Times New Roman" panose="02020603050405020304" pitchFamily="18" charset="0"/>
                        </a:rPr>
                        <a:t> </a:t>
                      </a:r>
                      <a:r>
                        <a:rPr lang="en-US" b="1" i="1" baseline="30000" dirty="0" err="1">
                          <a:solidFill>
                            <a:srgbClr val="7030A0"/>
                          </a:solidFill>
                        </a:rPr>
                        <a:t>original</a:t>
                      </a:r>
                      <a:r>
                        <a:rPr lang="en-US" b="1" i="1" dirty="0" err="1">
                          <a:solidFill>
                            <a:srgbClr val="7030A0"/>
                          </a:solidFill>
                        </a:rPr>
                        <a:t>rugala</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800">
                          <a:effectLst/>
                          <a:latin typeface="+mn-lt"/>
                          <a:ea typeface="Calibri" panose="020F0502020204030204" pitchFamily="34" charset="0"/>
                          <a:cs typeface="Times New Roman" panose="02020603050405020304" pitchFamily="18" charset="0"/>
                        </a:rPr>
                        <a:t>0</a:t>
                      </a:r>
                      <a:endParaRPr lang="nb-NO" sz="18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a:effectLst/>
                          <a:latin typeface="+mn-lt"/>
                          <a:ea typeface="Calibri" panose="020F0502020204030204" pitchFamily="34" charset="0"/>
                          <a:cs typeface="Times New Roman" panose="02020603050405020304" pitchFamily="18" charset="0"/>
                        </a:rPr>
                        <a:t>0</a:t>
                      </a:r>
                      <a:endParaRPr lang="nb-NO" sz="18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83</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algn="r" defTabSz="457200" rtl="0" eaLnBrk="1" latinLnBrk="0" hangingPunct="1">
                        <a:spcAft>
                          <a:spcPts val="0"/>
                        </a:spcAft>
                      </a:pPr>
                      <a:r>
                        <a:rPr lang="en-US" sz="1800" kern="1200" dirty="0">
                          <a:solidFill>
                            <a:schemeClr val="dk1"/>
                          </a:solidFill>
                          <a:effectLst/>
                          <a:latin typeface="+mn-lt"/>
                          <a:ea typeface="Calibri" panose="020F0502020204030204" pitchFamily="34" charset="0"/>
                          <a:cs typeface="Times New Roman" panose="02020603050405020304" pitchFamily="18" charset="0"/>
                        </a:rPr>
                        <a:t>2.0</a:t>
                      </a:r>
                      <a:endParaRPr lang="nb-NO" sz="1800" kern="1200" dirty="0">
                        <a:solidFill>
                          <a:schemeClr val="dk1"/>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88527276"/>
                  </a:ext>
                </a:extLst>
              </a:tr>
            </a:tbl>
          </a:graphicData>
        </a:graphic>
      </p:graphicFrame>
    </p:spTree>
    <p:extLst>
      <p:ext uri="{BB962C8B-B14F-4D97-AF65-F5344CB8AC3E}">
        <p14:creationId xmlns:p14="http://schemas.microsoft.com/office/powerpoint/2010/main" val="2238349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5AB5-466C-0546-A815-F447DF3C6CA0}"/>
              </a:ext>
            </a:extLst>
          </p:cNvPr>
          <p:cNvSpPr>
            <a:spLocks noGrp="1"/>
          </p:cNvSpPr>
          <p:nvPr>
            <p:ph type="title"/>
          </p:nvPr>
        </p:nvSpPr>
        <p:spPr>
          <a:xfrm>
            <a:off x="355668" y="352975"/>
            <a:ext cx="2574345" cy="1485657"/>
          </a:xfrm>
        </p:spPr>
        <p:txBody>
          <a:bodyPr>
            <a:normAutofit/>
          </a:bodyPr>
          <a:lstStyle/>
          <a:p>
            <a:r>
              <a:rPr lang="en-US" dirty="0"/>
              <a:t>Redundancy vs. </a:t>
            </a:r>
            <a:br>
              <a:rPr lang="en-US" dirty="0"/>
            </a:br>
            <a:r>
              <a:rPr lang="en-US" dirty="0"/>
              <a:t>Construal</a:t>
            </a:r>
          </a:p>
        </p:txBody>
      </p:sp>
      <p:pic>
        <p:nvPicPr>
          <p:cNvPr id="3" name="Picture 2">
            <a:extLst>
              <a:ext uri="{FF2B5EF4-FFF2-40B4-BE49-F238E27FC236}">
                <a16:creationId xmlns:a16="http://schemas.microsoft.com/office/drawing/2014/main" id="{E424D2BC-7421-AF42-885A-586A23175328}"/>
              </a:ext>
            </a:extLst>
          </p:cNvPr>
          <p:cNvPicPr/>
          <p:nvPr/>
        </p:nvPicPr>
        <p:blipFill>
          <a:blip r:embed="rId2">
            <a:extLst>
              <a:ext uri="{28A0092B-C50C-407E-A947-70E740481C1C}">
                <a14:useLocalDpi xmlns:a14="http://schemas.microsoft.com/office/drawing/2010/main" val="0"/>
              </a:ext>
            </a:extLst>
          </a:blip>
          <a:stretch>
            <a:fillRect/>
          </a:stretch>
        </p:blipFill>
        <p:spPr>
          <a:xfrm>
            <a:off x="3342968" y="1"/>
            <a:ext cx="5801031" cy="5143499"/>
          </a:xfrm>
          <a:prstGeom prst="rect">
            <a:avLst/>
          </a:prstGeom>
        </p:spPr>
      </p:pic>
      <p:sp>
        <p:nvSpPr>
          <p:cNvPr id="4" name="Rounded Rectangle 3">
            <a:extLst>
              <a:ext uri="{FF2B5EF4-FFF2-40B4-BE49-F238E27FC236}">
                <a16:creationId xmlns:a16="http://schemas.microsoft.com/office/drawing/2014/main" id="{49B809E4-530D-954D-80E5-79B7902D0083}"/>
              </a:ext>
            </a:extLst>
          </p:cNvPr>
          <p:cNvSpPr>
            <a:spLocks noChangeArrowheads="1"/>
          </p:cNvSpPr>
          <p:nvPr/>
        </p:nvSpPr>
        <p:spPr bwMode="auto">
          <a:xfrm>
            <a:off x="6331974" y="642512"/>
            <a:ext cx="2237301" cy="1988230"/>
          </a:xfrm>
          <a:prstGeom prst="roundRect">
            <a:avLst>
              <a:gd name="adj" fmla="val 16667"/>
            </a:avLst>
          </a:prstGeom>
          <a:noFill/>
          <a:ln w="38100">
            <a:solidFill>
              <a:srgbClr val="00607F"/>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endParaRPr lang="en-US" altLang="x-none" sz="1350">
              <a:solidFill>
                <a:srgbClr val="FFFFFF"/>
              </a:solidFill>
            </a:endParaRPr>
          </a:p>
        </p:txBody>
      </p:sp>
      <p:sp>
        <p:nvSpPr>
          <p:cNvPr id="5" name="Rounded Rectangular Callout 4">
            <a:extLst>
              <a:ext uri="{FF2B5EF4-FFF2-40B4-BE49-F238E27FC236}">
                <a16:creationId xmlns:a16="http://schemas.microsoft.com/office/drawing/2014/main" id="{56E8F618-1B92-A346-A37A-4128E832E7FE}"/>
              </a:ext>
            </a:extLst>
          </p:cNvPr>
          <p:cNvSpPr>
            <a:spLocks noChangeArrowheads="1"/>
          </p:cNvSpPr>
          <p:nvPr/>
        </p:nvSpPr>
        <p:spPr bwMode="auto">
          <a:xfrm>
            <a:off x="1964338" y="1987751"/>
            <a:ext cx="4038255" cy="1730726"/>
          </a:xfrm>
          <a:prstGeom prst="wedgeRoundRectCallout">
            <a:avLst>
              <a:gd name="adj1" fmla="val 56958"/>
              <a:gd name="adj2" fmla="val -48194"/>
              <a:gd name="adj3" fmla="val 16667"/>
            </a:avLst>
          </a:prstGeom>
          <a:solidFill>
            <a:schemeClr val="bg1"/>
          </a:solidFill>
          <a:ln w="38100">
            <a:solidFill>
              <a:srgbClr val="00607F"/>
            </a:solidFill>
            <a:miter lim="800000"/>
            <a:headEnd/>
            <a:tailEnd/>
          </a:ln>
          <a:effectLst>
            <a:outerShdw blurRad="40000" dist="23000" dir="5400000" rotWithShape="0">
              <a:srgbClr val="000000">
                <a:alpha val="34998"/>
              </a:srgbClr>
            </a:outerShdw>
          </a:effectLs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r>
              <a:rPr lang="nb-NO" altLang="x-none" sz="2000" b="1" dirty="0"/>
              <a:t>17</a:t>
            </a:r>
            <a:r>
              <a:rPr lang="ru-RU" altLang="x-none" sz="2000" b="1" dirty="0"/>
              <a:t>% </a:t>
            </a:r>
            <a:r>
              <a:rPr lang="nb-NO" altLang="x-none" sz="2000" b="1" dirty="0" err="1"/>
              <a:t>of</a:t>
            </a:r>
            <a:r>
              <a:rPr lang="nb-NO" altLang="x-none" sz="2000" b="1" dirty="0"/>
              <a:t> </a:t>
            </a:r>
            <a:r>
              <a:rPr lang="nb-NO" altLang="x-none" sz="2000" b="1" dirty="0" err="1"/>
              <a:t>the</a:t>
            </a:r>
            <a:r>
              <a:rPr lang="nb-NO" altLang="x-none" sz="2000" b="1" dirty="0"/>
              <a:t> data is </a:t>
            </a:r>
            <a:r>
              <a:rPr lang="nb-NO" altLang="x-none" sz="2000" b="1" dirty="0" err="1"/>
              <a:t>here</a:t>
            </a:r>
            <a:r>
              <a:rPr lang="nb-NO" altLang="x-none" sz="2000" b="1" dirty="0"/>
              <a:t>.</a:t>
            </a:r>
          </a:p>
          <a:p>
            <a:pPr algn="ctr">
              <a:defRPr/>
            </a:pPr>
            <a:r>
              <a:rPr lang="nb-NO" altLang="x-none" sz="2000" b="1" dirty="0"/>
              <a:t>Speakers </a:t>
            </a:r>
            <a:r>
              <a:rPr lang="nb-NO" altLang="x-none" sz="2000" b="1" dirty="0" err="1"/>
              <a:t>accept</a:t>
            </a:r>
            <a:r>
              <a:rPr lang="nb-NO" altLang="x-none" sz="2000" b="1" dirty="0"/>
              <a:t> </a:t>
            </a:r>
            <a:r>
              <a:rPr lang="nb-NO" altLang="x-none" sz="2000" b="1" dirty="0" err="1"/>
              <a:t>both</a:t>
            </a:r>
            <a:r>
              <a:rPr lang="nb-NO" altLang="x-none" sz="2000" b="1" dirty="0"/>
              <a:t> </a:t>
            </a:r>
            <a:r>
              <a:rPr lang="nb-NO" altLang="x-none" sz="2000" b="1" dirty="0" err="1"/>
              <a:t>aspects</a:t>
            </a:r>
            <a:r>
              <a:rPr lang="nb-NO" altLang="x-none" sz="2000" b="1" dirty="0"/>
              <a:t>.</a:t>
            </a:r>
          </a:p>
          <a:p>
            <a:pPr algn="ctr">
              <a:defRPr/>
            </a:pPr>
            <a:r>
              <a:rPr lang="nb-NO" altLang="x-none" sz="2000" b="1" dirty="0" err="1"/>
              <a:t>Redundancy</a:t>
            </a:r>
            <a:r>
              <a:rPr lang="nb-NO" altLang="x-none" sz="2000" b="1" dirty="0"/>
              <a:t> is LOW.</a:t>
            </a:r>
          </a:p>
          <a:p>
            <a:pPr algn="ctr">
              <a:defRPr/>
            </a:pPr>
            <a:r>
              <a:rPr lang="nb-NO" altLang="x-none" sz="2000" b="1" dirty="0" err="1"/>
              <a:t>Salience</a:t>
            </a:r>
            <a:r>
              <a:rPr lang="nb-NO" altLang="x-none" sz="2000" b="1" dirty="0"/>
              <a:t> </a:t>
            </a:r>
            <a:r>
              <a:rPr lang="nb-NO" altLang="x-none" sz="2000" b="1" dirty="0" err="1"/>
              <a:t>of</a:t>
            </a:r>
            <a:r>
              <a:rPr lang="nb-NO" altLang="x-none" sz="2000" b="1" dirty="0"/>
              <a:t> </a:t>
            </a:r>
            <a:r>
              <a:rPr lang="nb-NO" altLang="x-none" sz="2000" b="1" dirty="0" err="1"/>
              <a:t>construal</a:t>
            </a:r>
            <a:r>
              <a:rPr lang="nb-NO" altLang="x-none" sz="2000" b="1" dirty="0"/>
              <a:t> is HIGH.</a:t>
            </a:r>
            <a:endParaRPr lang="en-US" altLang="x-none" sz="2000" b="1" dirty="0"/>
          </a:p>
        </p:txBody>
      </p:sp>
    </p:spTree>
    <p:extLst>
      <p:ext uri="{BB962C8B-B14F-4D97-AF65-F5344CB8AC3E}">
        <p14:creationId xmlns:p14="http://schemas.microsoft.com/office/powerpoint/2010/main" val="2586150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AFD9-C40F-3146-B12A-D8E3FA31174D}"/>
              </a:ext>
            </a:extLst>
          </p:cNvPr>
          <p:cNvSpPr>
            <a:spLocks noGrp="1"/>
          </p:cNvSpPr>
          <p:nvPr>
            <p:ph type="title"/>
          </p:nvPr>
        </p:nvSpPr>
        <p:spPr/>
        <p:txBody>
          <a:bodyPr/>
          <a:lstStyle/>
          <a:p>
            <a:r>
              <a:rPr lang="en-US" b="1" dirty="0"/>
              <a:t>Examples of test items where redundancy of aspect is LOW and construal is HIGH</a:t>
            </a:r>
          </a:p>
        </p:txBody>
      </p:sp>
      <p:sp>
        <p:nvSpPr>
          <p:cNvPr id="3" name="Content Placeholder 2">
            <a:extLst>
              <a:ext uri="{FF2B5EF4-FFF2-40B4-BE49-F238E27FC236}">
                <a16:creationId xmlns:a16="http://schemas.microsoft.com/office/drawing/2014/main" id="{89B034ED-CDA0-7B44-B304-D148C6D71AC6}"/>
              </a:ext>
            </a:extLst>
          </p:cNvPr>
          <p:cNvSpPr>
            <a:spLocks noGrp="1"/>
          </p:cNvSpPr>
          <p:nvPr>
            <p:ph idx="1"/>
          </p:nvPr>
        </p:nvSpPr>
        <p:spPr>
          <a:xfrm>
            <a:off x="628650" y="1369219"/>
            <a:ext cx="8090807" cy="1707612"/>
          </a:xfrm>
        </p:spPr>
        <p:txBody>
          <a:bodyPr>
            <a:normAutofit/>
          </a:bodyPr>
          <a:lstStyle/>
          <a:p>
            <a:pPr marL="0" indent="0">
              <a:buNone/>
            </a:pPr>
            <a:r>
              <a:rPr lang="en-US" sz="1600" i="1" dirty="0"/>
              <a:t>On </a:t>
            </a:r>
            <a:r>
              <a:rPr lang="en-US" sz="1600" i="1" dirty="0" err="1"/>
              <a:t>umel</a:t>
            </a:r>
            <a:r>
              <a:rPr lang="en-US" sz="1600" i="1" dirty="0"/>
              <a:t> </a:t>
            </a:r>
            <a:r>
              <a:rPr lang="en-US" sz="1600" i="1" dirty="0" err="1"/>
              <a:t>nezametno</a:t>
            </a:r>
            <a:r>
              <a:rPr lang="en-US" sz="1600" i="1" dirty="0"/>
              <a:t> [</a:t>
            </a:r>
            <a:r>
              <a:rPr lang="en-US" sz="1600" i="1" baseline="30000" dirty="0"/>
              <a:t> </a:t>
            </a:r>
            <a:r>
              <a:rPr lang="en-US" sz="1600" b="1" i="1" baseline="30000" dirty="0" err="1">
                <a:solidFill>
                  <a:schemeClr val="accent6"/>
                </a:solidFill>
              </a:rPr>
              <a:t>original</a:t>
            </a:r>
            <a:r>
              <a:rPr lang="en-US" sz="1600" b="1" i="1" dirty="0" err="1">
                <a:solidFill>
                  <a:schemeClr val="accent6"/>
                </a:solidFill>
              </a:rPr>
              <a:t>vytaščit</a:t>
            </a:r>
            <a:r>
              <a:rPr lang="en-US" sz="1600" b="1" i="1" dirty="0">
                <a:solidFill>
                  <a:schemeClr val="accent6"/>
                </a:solidFill>
              </a:rPr>
              <a:t>’ </a:t>
            </a:r>
            <a:r>
              <a:rPr lang="en-US" sz="1600" i="1" dirty="0"/>
              <a:t>/ </a:t>
            </a:r>
            <a:r>
              <a:rPr lang="en-US" sz="1600" b="1" i="1" baseline="30000" dirty="0">
                <a:solidFill>
                  <a:srgbClr val="7030A0"/>
                </a:solidFill>
              </a:rPr>
              <a:t>non-</a:t>
            </a:r>
            <a:r>
              <a:rPr lang="en-US" sz="1600" b="1" i="1" baseline="30000" dirty="0" err="1">
                <a:solidFill>
                  <a:srgbClr val="7030A0"/>
                </a:solidFill>
              </a:rPr>
              <a:t>original</a:t>
            </a:r>
            <a:r>
              <a:rPr lang="en-US" sz="1600" b="1" i="1" dirty="0" err="1">
                <a:solidFill>
                  <a:srgbClr val="7030A0"/>
                </a:solidFill>
              </a:rPr>
              <a:t>vytaskivat</a:t>
            </a:r>
            <a:r>
              <a:rPr lang="en-US" sz="1600" b="1" i="1" dirty="0">
                <a:solidFill>
                  <a:srgbClr val="7030A0"/>
                </a:solidFill>
              </a:rPr>
              <a:t>’ </a:t>
            </a:r>
            <a:r>
              <a:rPr lang="en-US" sz="1600" i="1" dirty="0"/>
              <a:t>] </a:t>
            </a:r>
            <a:r>
              <a:rPr lang="en-US" sz="1600" i="1" dirty="0" err="1"/>
              <a:t>den’gi</a:t>
            </a:r>
            <a:r>
              <a:rPr lang="en-US" sz="1600" i="1" dirty="0"/>
              <a:t> </a:t>
            </a:r>
            <a:r>
              <a:rPr lang="en-US" sz="1600" i="1" dirty="0" err="1"/>
              <a:t>iz</a:t>
            </a:r>
            <a:r>
              <a:rPr lang="en-US" sz="1600" i="1" dirty="0"/>
              <a:t> </a:t>
            </a:r>
            <a:r>
              <a:rPr lang="en-US" sz="1600" i="1" dirty="0" err="1"/>
              <a:t>karmana</a:t>
            </a:r>
            <a:r>
              <a:rPr lang="en-US" sz="1600" i="1" dirty="0"/>
              <a:t> </a:t>
            </a:r>
            <a:r>
              <a:rPr lang="en-US" sz="1600" i="1" dirty="0" err="1"/>
              <a:t>zevak</a:t>
            </a:r>
            <a:r>
              <a:rPr lang="nb-NO" sz="1600" i="1" dirty="0"/>
              <a:t>i</a:t>
            </a:r>
            <a:r>
              <a:rPr lang="en-US" sz="1600" i="1" dirty="0"/>
              <a:t>.</a:t>
            </a:r>
            <a:r>
              <a:rPr lang="ru-RU" sz="1600" dirty="0"/>
              <a:t> </a:t>
            </a:r>
          </a:p>
          <a:p>
            <a:pPr marL="0" indent="0">
              <a:buNone/>
            </a:pPr>
            <a:r>
              <a:rPr lang="en-US" sz="1600" dirty="0"/>
              <a:t>‘He knew how </a:t>
            </a:r>
            <a:r>
              <a:rPr lang="en-US" sz="1600" b="1" dirty="0"/>
              <a:t>to</a:t>
            </a:r>
            <a:r>
              <a:rPr lang="en-US" sz="1600" dirty="0"/>
              <a:t> </a:t>
            </a:r>
            <a:r>
              <a:rPr lang="en-US" sz="1600" b="1" dirty="0"/>
              <a:t>pluck</a:t>
            </a:r>
            <a:r>
              <a:rPr lang="en-US" sz="1600" dirty="0"/>
              <a:t> the money out of the pocket of an idler without being noticed.’</a:t>
            </a:r>
          </a:p>
          <a:p>
            <a:pPr marL="0" indent="0">
              <a:buNone/>
            </a:pPr>
            <a:endParaRPr lang="nb-NO" sz="800" dirty="0"/>
          </a:p>
          <a:p>
            <a:pPr marL="0" indent="0">
              <a:buNone/>
            </a:pPr>
            <a:r>
              <a:rPr lang="en-US" sz="1600" i="1" dirty="0" err="1"/>
              <a:t>Vyživšuju</a:t>
            </a:r>
            <a:r>
              <a:rPr lang="en-US" sz="1600" i="1" dirty="0"/>
              <a:t> </a:t>
            </a:r>
            <a:r>
              <a:rPr lang="en-US" sz="1600" i="1" dirty="0" err="1"/>
              <a:t>iz</a:t>
            </a:r>
            <a:r>
              <a:rPr lang="en-US" sz="1600" i="1" dirty="0"/>
              <a:t> </a:t>
            </a:r>
            <a:r>
              <a:rPr lang="en-US" sz="1600" i="1" dirty="0" err="1"/>
              <a:t>uma</a:t>
            </a:r>
            <a:r>
              <a:rPr lang="en-US" sz="1600" i="1" dirty="0"/>
              <a:t> </a:t>
            </a:r>
            <a:r>
              <a:rPr lang="en-US" sz="1600" i="1" dirty="0" err="1"/>
              <a:t>staruxu</a:t>
            </a:r>
            <a:r>
              <a:rPr lang="en-US" sz="1600" i="1" dirty="0"/>
              <a:t> </a:t>
            </a:r>
            <a:r>
              <a:rPr lang="en-US" sz="1600" i="1" dirty="0" err="1"/>
              <a:t>nikto</a:t>
            </a:r>
            <a:r>
              <a:rPr lang="en-US" sz="1600" i="1" dirty="0"/>
              <a:t> </a:t>
            </a:r>
            <a:r>
              <a:rPr lang="en-US" sz="1600" i="1" dirty="0" err="1"/>
              <a:t>vser’ez</a:t>
            </a:r>
            <a:r>
              <a:rPr lang="en-US" sz="1600" i="1" dirty="0"/>
              <a:t> ne [ </a:t>
            </a:r>
            <a:r>
              <a:rPr lang="en-US" sz="1600" b="1" i="1" baseline="30000" dirty="0">
                <a:solidFill>
                  <a:schemeClr val="accent6"/>
                </a:solidFill>
              </a:rPr>
              <a:t>non-</a:t>
            </a:r>
            <a:r>
              <a:rPr lang="en-US" sz="1600" b="1" i="1" baseline="30000" dirty="0" err="1">
                <a:solidFill>
                  <a:schemeClr val="accent6"/>
                </a:solidFill>
              </a:rPr>
              <a:t>original</a:t>
            </a:r>
            <a:r>
              <a:rPr lang="en-US" sz="1600" b="1" i="1" dirty="0" err="1">
                <a:solidFill>
                  <a:schemeClr val="accent6"/>
                </a:solidFill>
              </a:rPr>
              <a:t>prinjal</a:t>
            </a:r>
            <a:r>
              <a:rPr lang="en-US" sz="1600" i="1" dirty="0"/>
              <a:t> / </a:t>
            </a:r>
            <a:r>
              <a:rPr lang="en-US" sz="1600" b="1" i="1" baseline="30000" dirty="0" err="1">
                <a:solidFill>
                  <a:srgbClr val="7030A0"/>
                </a:solidFill>
              </a:rPr>
              <a:t>original</a:t>
            </a:r>
            <a:r>
              <a:rPr lang="en-US" sz="1600" b="1" i="1" dirty="0" err="1">
                <a:solidFill>
                  <a:srgbClr val="7030A0"/>
                </a:solidFill>
              </a:rPr>
              <a:t>prinimal</a:t>
            </a:r>
            <a:r>
              <a:rPr lang="en-US" sz="1600" b="1" i="1" dirty="0">
                <a:solidFill>
                  <a:srgbClr val="7030A0"/>
                </a:solidFill>
              </a:rPr>
              <a:t> </a:t>
            </a:r>
            <a:r>
              <a:rPr lang="en-US" sz="1600" i="1" dirty="0"/>
              <a:t>]</a:t>
            </a:r>
          </a:p>
          <a:p>
            <a:pPr marL="0" indent="0">
              <a:buNone/>
            </a:pPr>
            <a:r>
              <a:rPr lang="en-US" sz="1600" dirty="0"/>
              <a:t>‘No one </a:t>
            </a:r>
            <a:r>
              <a:rPr lang="en-US" sz="1600" b="1" dirty="0"/>
              <a:t>took</a:t>
            </a:r>
            <a:r>
              <a:rPr lang="en-US" sz="1600" dirty="0"/>
              <a:t> the senile old woman seriously’</a:t>
            </a:r>
          </a:p>
        </p:txBody>
      </p:sp>
      <p:graphicFrame>
        <p:nvGraphicFramePr>
          <p:cNvPr id="5" name="Content Placeholder 3">
            <a:extLst>
              <a:ext uri="{FF2B5EF4-FFF2-40B4-BE49-F238E27FC236}">
                <a16:creationId xmlns:a16="http://schemas.microsoft.com/office/drawing/2014/main" id="{0160F02A-B461-B74A-AF8F-EE0EB332634C}"/>
              </a:ext>
            </a:extLst>
          </p:cNvPr>
          <p:cNvGraphicFramePr>
            <a:graphicFrameLocks/>
          </p:cNvGraphicFramePr>
          <p:nvPr>
            <p:extLst>
              <p:ext uri="{D42A27DB-BD31-4B8C-83A1-F6EECF244321}">
                <p14:modId xmlns:p14="http://schemas.microsoft.com/office/powerpoint/2010/main" val="1020841370"/>
              </p:ext>
            </p:extLst>
          </p:nvPr>
        </p:nvGraphicFramePr>
        <p:xfrm>
          <a:off x="628650" y="2945018"/>
          <a:ext cx="7888290" cy="2001520"/>
        </p:xfrm>
        <a:graphic>
          <a:graphicData uri="http://schemas.openxmlformats.org/drawingml/2006/table">
            <a:tbl>
              <a:tblPr firstRow="1" bandRow="1">
                <a:tableStyleId>{5C22544A-7EE6-4342-B048-85BDC9FD1C3A}</a:tableStyleId>
              </a:tblPr>
              <a:tblGrid>
                <a:gridCol w="3734927">
                  <a:extLst>
                    <a:ext uri="{9D8B030D-6E8A-4147-A177-3AD203B41FA5}">
                      <a16:colId xmlns:a16="http://schemas.microsoft.com/office/drawing/2014/main" val="2464770069"/>
                    </a:ext>
                  </a:extLst>
                </a:gridCol>
                <a:gridCol w="1160206">
                  <a:extLst>
                    <a:ext uri="{9D8B030D-6E8A-4147-A177-3AD203B41FA5}">
                      <a16:colId xmlns:a16="http://schemas.microsoft.com/office/drawing/2014/main" val="3366990669"/>
                    </a:ext>
                  </a:extLst>
                </a:gridCol>
                <a:gridCol w="1120877">
                  <a:extLst>
                    <a:ext uri="{9D8B030D-6E8A-4147-A177-3AD203B41FA5}">
                      <a16:colId xmlns:a16="http://schemas.microsoft.com/office/drawing/2014/main" val="658713091"/>
                    </a:ext>
                  </a:extLst>
                </a:gridCol>
                <a:gridCol w="973394">
                  <a:extLst>
                    <a:ext uri="{9D8B030D-6E8A-4147-A177-3AD203B41FA5}">
                      <a16:colId xmlns:a16="http://schemas.microsoft.com/office/drawing/2014/main" val="374037424"/>
                    </a:ext>
                  </a:extLst>
                </a:gridCol>
                <a:gridCol w="898886">
                  <a:extLst>
                    <a:ext uri="{9D8B030D-6E8A-4147-A177-3AD203B41FA5}">
                      <a16:colId xmlns:a16="http://schemas.microsoft.com/office/drawing/2014/main" val="4216564312"/>
                    </a:ext>
                  </a:extLst>
                </a:gridCol>
              </a:tblGrid>
              <a:tr h="370840">
                <a:tc>
                  <a:txBody>
                    <a:bodyPr/>
                    <a:lstStyle/>
                    <a:p>
                      <a:pPr>
                        <a:spcAft>
                          <a:spcPts val="0"/>
                        </a:spcAft>
                      </a:pPr>
                      <a:r>
                        <a:rPr lang="nb-NO" sz="1800" dirty="0">
                          <a:effectLst/>
                          <a:latin typeface="+mn-lt"/>
                          <a:ea typeface="Calibri" panose="020F0502020204030204" pitchFamily="34" charset="0"/>
                          <a:cs typeface="Times New Roman" panose="02020603050405020304" pitchFamily="18" charset="0"/>
                        </a:rPr>
                        <a:t> </a:t>
                      </a: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Impossible = 0</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Acceptable = 1</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Excellent = 2</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Average</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348441050"/>
                  </a:ext>
                </a:extLst>
              </a:tr>
              <a:tr h="370840">
                <a:tc>
                  <a:txBody>
                    <a:bodyPr/>
                    <a:lstStyle/>
                    <a:p>
                      <a:pPr>
                        <a:spcAft>
                          <a:spcPts val="0"/>
                        </a:spcAft>
                      </a:pPr>
                      <a:r>
                        <a:rPr lang="en-US" sz="1800" b="1" dirty="0">
                          <a:solidFill>
                            <a:schemeClr val="accent6"/>
                          </a:solidFill>
                          <a:effectLst/>
                          <a:latin typeface="+mn-lt"/>
                          <a:ea typeface="Calibri" panose="020F0502020204030204" pitchFamily="34" charset="0"/>
                          <a:cs typeface="Times New Roman" panose="02020603050405020304" pitchFamily="18" charset="0"/>
                        </a:rPr>
                        <a:t>Perfective</a:t>
                      </a:r>
                      <a:r>
                        <a:rPr lang="en-US" sz="1800" dirty="0">
                          <a:effectLst/>
                          <a:latin typeface="+mn-lt"/>
                          <a:ea typeface="Calibri" panose="020F0502020204030204" pitchFamily="34" charset="0"/>
                          <a:cs typeface="Times New Roman" panose="02020603050405020304" pitchFamily="18" charset="0"/>
                        </a:rPr>
                        <a:t> </a:t>
                      </a:r>
                      <a:r>
                        <a:rPr lang="en-US" sz="1800" b="1" i="1" baseline="30000" dirty="0" err="1">
                          <a:solidFill>
                            <a:schemeClr val="accent6"/>
                          </a:solidFill>
                        </a:rPr>
                        <a:t>original</a:t>
                      </a:r>
                      <a:r>
                        <a:rPr lang="en-US" sz="1800" b="1" i="1" dirty="0" err="1">
                          <a:solidFill>
                            <a:schemeClr val="accent6"/>
                          </a:solidFill>
                        </a:rPr>
                        <a:t>vytaščit</a:t>
                      </a:r>
                      <a:r>
                        <a:rPr lang="en-US" sz="1800" b="1" i="1" dirty="0">
                          <a:solidFill>
                            <a:schemeClr val="accent6"/>
                          </a:solidFill>
                        </a:rPr>
                        <a:t>’</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10</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41</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a:effectLst/>
                          <a:latin typeface="+mn-lt"/>
                          <a:ea typeface="Calibri" panose="020F0502020204030204" pitchFamily="34" charset="0"/>
                          <a:cs typeface="Times New Roman" panose="02020603050405020304" pitchFamily="18" charset="0"/>
                        </a:rPr>
                        <a:t>32</a:t>
                      </a:r>
                      <a:endParaRPr lang="nb-NO" sz="18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1.265</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35550428"/>
                  </a:ext>
                </a:extLst>
              </a:tr>
              <a:tr h="370840">
                <a:tc>
                  <a:txBody>
                    <a:bodyPr/>
                    <a:lstStyle/>
                    <a:p>
                      <a:pPr>
                        <a:spcAft>
                          <a:spcPts val="0"/>
                        </a:spcAft>
                      </a:pPr>
                      <a:r>
                        <a:rPr lang="en-US" sz="1800" b="1" dirty="0">
                          <a:solidFill>
                            <a:srgbClr val="7030A0"/>
                          </a:solidFill>
                          <a:effectLst/>
                          <a:latin typeface="+mn-lt"/>
                          <a:ea typeface="Calibri" panose="020F0502020204030204" pitchFamily="34" charset="0"/>
                          <a:cs typeface="Times New Roman" panose="02020603050405020304" pitchFamily="18" charset="0"/>
                        </a:rPr>
                        <a:t>Imperfective</a:t>
                      </a:r>
                      <a:r>
                        <a:rPr lang="en-US" sz="1800" dirty="0">
                          <a:effectLst/>
                          <a:latin typeface="+mn-lt"/>
                          <a:ea typeface="Calibri" panose="020F0502020204030204" pitchFamily="34" charset="0"/>
                          <a:cs typeface="Times New Roman" panose="02020603050405020304" pitchFamily="18" charset="0"/>
                        </a:rPr>
                        <a:t> </a:t>
                      </a:r>
                      <a:r>
                        <a:rPr lang="en-US" sz="1800" b="1" i="1" baseline="30000" dirty="0">
                          <a:solidFill>
                            <a:srgbClr val="7030A0"/>
                          </a:solidFill>
                        </a:rPr>
                        <a:t>non-</a:t>
                      </a:r>
                      <a:r>
                        <a:rPr lang="en-US" sz="1800" b="1" i="1" baseline="30000" dirty="0" err="1">
                          <a:solidFill>
                            <a:srgbClr val="7030A0"/>
                          </a:solidFill>
                        </a:rPr>
                        <a:t>original</a:t>
                      </a:r>
                      <a:r>
                        <a:rPr lang="en-US" sz="1800" b="1" i="1" dirty="0" err="1">
                          <a:solidFill>
                            <a:srgbClr val="7030A0"/>
                          </a:solidFill>
                        </a:rPr>
                        <a:t>vytaskivat</a:t>
                      </a:r>
                      <a:r>
                        <a:rPr lang="en-US" sz="1800" b="1" i="1" dirty="0">
                          <a:solidFill>
                            <a:srgbClr val="7030A0"/>
                          </a:solidFill>
                        </a:rPr>
                        <a:t>’</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2</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25</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56</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1.651</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232522450"/>
                  </a:ext>
                </a:extLst>
              </a:tr>
              <a:tr h="370840">
                <a:tc>
                  <a:txBody>
                    <a:bodyPr/>
                    <a:lstStyle/>
                    <a:p>
                      <a:pPr>
                        <a:spcAft>
                          <a:spcPts val="0"/>
                        </a:spcAft>
                      </a:pPr>
                      <a:r>
                        <a:rPr lang="en-US" sz="1800" b="1" dirty="0">
                          <a:solidFill>
                            <a:schemeClr val="accent6"/>
                          </a:solidFill>
                          <a:effectLst/>
                          <a:latin typeface="+mn-lt"/>
                          <a:ea typeface="Calibri" panose="020F0502020204030204" pitchFamily="34" charset="0"/>
                          <a:cs typeface="Times New Roman" panose="02020603050405020304" pitchFamily="18" charset="0"/>
                        </a:rPr>
                        <a:t>Perfective</a:t>
                      </a:r>
                      <a:r>
                        <a:rPr lang="en-US" sz="1800" dirty="0">
                          <a:effectLst/>
                          <a:latin typeface="+mn-lt"/>
                          <a:ea typeface="Calibri" panose="020F0502020204030204" pitchFamily="34" charset="0"/>
                          <a:cs typeface="Times New Roman" panose="02020603050405020304" pitchFamily="18" charset="0"/>
                        </a:rPr>
                        <a:t> </a:t>
                      </a:r>
                      <a:r>
                        <a:rPr lang="en-US" sz="1800" b="1" i="1" baseline="30000" dirty="0">
                          <a:solidFill>
                            <a:schemeClr val="accent6"/>
                          </a:solidFill>
                        </a:rPr>
                        <a:t>non-</a:t>
                      </a:r>
                      <a:r>
                        <a:rPr lang="en-US" sz="1800" b="1" i="1" baseline="30000" dirty="0" err="1">
                          <a:solidFill>
                            <a:schemeClr val="accent6"/>
                          </a:solidFill>
                        </a:rPr>
                        <a:t>original</a:t>
                      </a:r>
                      <a:r>
                        <a:rPr lang="en-US" sz="1800" b="1" i="1" dirty="0" err="1">
                          <a:solidFill>
                            <a:schemeClr val="accent6"/>
                          </a:solidFill>
                        </a:rPr>
                        <a:t>prinjal</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800">
                          <a:effectLst/>
                          <a:latin typeface="+mn-lt"/>
                          <a:ea typeface="Calibri" panose="020F0502020204030204" pitchFamily="34" charset="0"/>
                          <a:cs typeface="Times New Roman" panose="02020603050405020304" pitchFamily="18" charset="0"/>
                        </a:rPr>
                        <a:t>9</a:t>
                      </a:r>
                      <a:endParaRPr lang="nb-NO" sz="18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31</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43</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1.410</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37891205"/>
                  </a:ext>
                </a:extLst>
              </a:tr>
              <a:tr h="370840">
                <a:tc>
                  <a:txBody>
                    <a:bodyPr/>
                    <a:lstStyle/>
                    <a:p>
                      <a:pPr>
                        <a:spcAft>
                          <a:spcPts val="0"/>
                        </a:spcAft>
                      </a:pPr>
                      <a:r>
                        <a:rPr lang="en-US" sz="1800" b="1" dirty="0">
                          <a:solidFill>
                            <a:srgbClr val="7030A0"/>
                          </a:solidFill>
                          <a:effectLst/>
                          <a:latin typeface="+mn-lt"/>
                          <a:ea typeface="Calibri" panose="020F0502020204030204" pitchFamily="34" charset="0"/>
                          <a:cs typeface="Times New Roman" panose="02020603050405020304" pitchFamily="18" charset="0"/>
                        </a:rPr>
                        <a:t>Imperfective</a:t>
                      </a:r>
                      <a:r>
                        <a:rPr lang="en-US" sz="1800" dirty="0">
                          <a:effectLst/>
                          <a:latin typeface="+mn-lt"/>
                          <a:ea typeface="Calibri" panose="020F0502020204030204" pitchFamily="34" charset="0"/>
                          <a:cs typeface="Times New Roman" panose="02020603050405020304" pitchFamily="18" charset="0"/>
                        </a:rPr>
                        <a:t> </a:t>
                      </a:r>
                      <a:r>
                        <a:rPr lang="en-US" sz="1800" b="1" i="1" baseline="30000" dirty="0" err="1">
                          <a:solidFill>
                            <a:srgbClr val="7030A0"/>
                          </a:solidFill>
                        </a:rPr>
                        <a:t>original</a:t>
                      </a:r>
                      <a:r>
                        <a:rPr lang="en-US" sz="1800" b="1" i="1" dirty="0" err="1">
                          <a:solidFill>
                            <a:srgbClr val="7030A0"/>
                          </a:solidFill>
                        </a:rPr>
                        <a:t>prinimal</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800">
                          <a:effectLst/>
                          <a:latin typeface="+mn-lt"/>
                          <a:ea typeface="Calibri" panose="020F0502020204030204" pitchFamily="34" charset="0"/>
                          <a:cs typeface="Times New Roman" panose="02020603050405020304" pitchFamily="18" charset="0"/>
                        </a:rPr>
                        <a:t>4</a:t>
                      </a:r>
                      <a:endParaRPr lang="nb-NO" sz="18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a:effectLst/>
                          <a:latin typeface="+mn-lt"/>
                          <a:ea typeface="Calibri" panose="020F0502020204030204" pitchFamily="34" charset="0"/>
                          <a:cs typeface="Times New Roman" panose="02020603050405020304" pitchFamily="18" charset="0"/>
                        </a:rPr>
                        <a:t>25</a:t>
                      </a:r>
                      <a:endParaRPr lang="nb-NO" sz="18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54</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1.602</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17779497"/>
                  </a:ext>
                </a:extLst>
              </a:tr>
            </a:tbl>
          </a:graphicData>
        </a:graphic>
      </p:graphicFrame>
    </p:spTree>
    <p:extLst>
      <p:ext uri="{BB962C8B-B14F-4D97-AF65-F5344CB8AC3E}">
        <p14:creationId xmlns:p14="http://schemas.microsoft.com/office/powerpoint/2010/main" val="3816346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5AB5-466C-0546-A815-F447DF3C6CA0}"/>
              </a:ext>
            </a:extLst>
          </p:cNvPr>
          <p:cNvSpPr>
            <a:spLocks noGrp="1"/>
          </p:cNvSpPr>
          <p:nvPr>
            <p:ph type="title"/>
          </p:nvPr>
        </p:nvSpPr>
        <p:spPr>
          <a:xfrm>
            <a:off x="355668" y="352975"/>
            <a:ext cx="2574345" cy="1485657"/>
          </a:xfrm>
        </p:spPr>
        <p:txBody>
          <a:bodyPr>
            <a:normAutofit/>
          </a:bodyPr>
          <a:lstStyle/>
          <a:p>
            <a:r>
              <a:rPr lang="en-US" dirty="0"/>
              <a:t>Redundancy vs. </a:t>
            </a:r>
            <a:br>
              <a:rPr lang="en-US" dirty="0"/>
            </a:br>
            <a:r>
              <a:rPr lang="en-US" dirty="0"/>
              <a:t>Construal</a:t>
            </a:r>
          </a:p>
        </p:txBody>
      </p:sp>
      <p:pic>
        <p:nvPicPr>
          <p:cNvPr id="3" name="Picture 2">
            <a:extLst>
              <a:ext uri="{FF2B5EF4-FFF2-40B4-BE49-F238E27FC236}">
                <a16:creationId xmlns:a16="http://schemas.microsoft.com/office/drawing/2014/main" id="{E424D2BC-7421-AF42-885A-586A23175328}"/>
              </a:ext>
            </a:extLst>
          </p:cNvPr>
          <p:cNvPicPr/>
          <p:nvPr/>
        </p:nvPicPr>
        <p:blipFill>
          <a:blip r:embed="rId2">
            <a:extLst>
              <a:ext uri="{28A0092B-C50C-407E-A947-70E740481C1C}">
                <a14:useLocalDpi xmlns:a14="http://schemas.microsoft.com/office/drawing/2010/main" val="0"/>
              </a:ext>
            </a:extLst>
          </a:blip>
          <a:stretch>
            <a:fillRect/>
          </a:stretch>
        </p:blipFill>
        <p:spPr>
          <a:xfrm>
            <a:off x="3342968" y="1"/>
            <a:ext cx="5801031" cy="5143499"/>
          </a:xfrm>
          <a:prstGeom prst="rect">
            <a:avLst/>
          </a:prstGeom>
        </p:spPr>
      </p:pic>
      <p:sp>
        <p:nvSpPr>
          <p:cNvPr id="4" name="Rounded Rectangle 3">
            <a:extLst>
              <a:ext uri="{FF2B5EF4-FFF2-40B4-BE49-F238E27FC236}">
                <a16:creationId xmlns:a16="http://schemas.microsoft.com/office/drawing/2014/main" id="{D740F8D1-7457-7E4D-8A97-A409BA3FBD0A}"/>
              </a:ext>
            </a:extLst>
          </p:cNvPr>
          <p:cNvSpPr>
            <a:spLocks noChangeArrowheads="1"/>
          </p:cNvSpPr>
          <p:nvPr/>
        </p:nvSpPr>
        <p:spPr bwMode="auto">
          <a:xfrm>
            <a:off x="355668" y="1969866"/>
            <a:ext cx="7295536" cy="2690624"/>
          </a:xfrm>
          <a:prstGeom prst="roundRect">
            <a:avLst>
              <a:gd name="adj" fmla="val 16667"/>
            </a:avLst>
          </a:prstGeom>
          <a:solidFill>
            <a:schemeClr val="bg1"/>
          </a:solidFill>
          <a:ln w="38100">
            <a:solidFill>
              <a:srgbClr val="00607F"/>
            </a:solidFill>
            <a:round/>
            <a:headEnd/>
            <a:tailEnd/>
          </a:ln>
          <a:effectLst>
            <a:outerShdw blurRad="40000" dist="23000" dir="5400000" rotWithShape="0">
              <a:srgbClr val="000000">
                <a:alpha val="34998"/>
              </a:srgbClr>
            </a:outerShdw>
          </a:effectLs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r>
              <a:rPr lang="en-US" dirty="0"/>
              <a:t>The </a:t>
            </a:r>
            <a:r>
              <a:rPr lang="en-US" b="1" dirty="0"/>
              <a:t>construal</a:t>
            </a:r>
            <a:r>
              <a:rPr lang="en-US" dirty="0"/>
              <a:t> associated with aspect is </a:t>
            </a:r>
            <a:r>
              <a:rPr lang="en-US" b="1" dirty="0"/>
              <a:t>entrenched</a:t>
            </a:r>
            <a:r>
              <a:rPr lang="en-US" dirty="0"/>
              <a:t> through repeated exposure to examples where aspect is </a:t>
            </a:r>
            <a:r>
              <a:rPr lang="en-US" b="1" dirty="0"/>
              <a:t>redundant</a:t>
            </a:r>
            <a:r>
              <a:rPr lang="en-US" dirty="0"/>
              <a:t> due to the presence of </a:t>
            </a:r>
            <a:r>
              <a:rPr lang="en-US" b="1" dirty="0"/>
              <a:t>contextual clues </a:t>
            </a:r>
            <a:r>
              <a:rPr lang="en-US" dirty="0"/>
              <a:t>that align with </a:t>
            </a:r>
            <a:r>
              <a:rPr lang="nb-NO" dirty="0" err="1"/>
              <a:t>aspect</a:t>
            </a:r>
            <a:r>
              <a:rPr lang="nb-NO" dirty="0"/>
              <a:t>. </a:t>
            </a:r>
            <a:r>
              <a:rPr lang="en-US" dirty="0"/>
              <a:t>Entrenchment makes the </a:t>
            </a:r>
            <a:r>
              <a:rPr lang="en-US" b="1" dirty="0"/>
              <a:t>construal</a:t>
            </a:r>
            <a:r>
              <a:rPr lang="en-US" dirty="0"/>
              <a:t> of aspect robust enough to express aspect even in the absence of supporting context.</a:t>
            </a:r>
            <a:r>
              <a:rPr lang="nb-NO" dirty="0"/>
              <a:t> </a:t>
            </a:r>
            <a:endParaRPr lang="en-US" altLang="x-none" dirty="0">
              <a:solidFill>
                <a:srgbClr val="FFFFFF"/>
              </a:solidFill>
            </a:endParaRPr>
          </a:p>
        </p:txBody>
      </p:sp>
    </p:spTree>
    <p:extLst>
      <p:ext uri="{BB962C8B-B14F-4D97-AF65-F5344CB8AC3E}">
        <p14:creationId xmlns:p14="http://schemas.microsoft.com/office/powerpoint/2010/main" val="4238635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5AB5-466C-0546-A815-F447DF3C6CA0}"/>
              </a:ext>
            </a:extLst>
          </p:cNvPr>
          <p:cNvSpPr>
            <a:spLocks noGrp="1"/>
          </p:cNvSpPr>
          <p:nvPr>
            <p:ph type="title"/>
          </p:nvPr>
        </p:nvSpPr>
        <p:spPr>
          <a:xfrm>
            <a:off x="355668" y="352975"/>
            <a:ext cx="2574345" cy="1485657"/>
          </a:xfrm>
        </p:spPr>
        <p:txBody>
          <a:bodyPr>
            <a:normAutofit/>
          </a:bodyPr>
          <a:lstStyle/>
          <a:p>
            <a:r>
              <a:rPr lang="en-US" dirty="0"/>
              <a:t>Redundancy vs. </a:t>
            </a:r>
            <a:br>
              <a:rPr lang="en-US" dirty="0"/>
            </a:br>
            <a:r>
              <a:rPr lang="en-US" dirty="0"/>
              <a:t>Construal</a:t>
            </a:r>
          </a:p>
        </p:txBody>
      </p:sp>
      <p:pic>
        <p:nvPicPr>
          <p:cNvPr id="3" name="Picture 2">
            <a:extLst>
              <a:ext uri="{FF2B5EF4-FFF2-40B4-BE49-F238E27FC236}">
                <a16:creationId xmlns:a16="http://schemas.microsoft.com/office/drawing/2014/main" id="{E424D2BC-7421-AF42-885A-586A23175328}"/>
              </a:ext>
            </a:extLst>
          </p:cNvPr>
          <p:cNvPicPr/>
          <p:nvPr/>
        </p:nvPicPr>
        <p:blipFill>
          <a:blip r:embed="rId2">
            <a:extLst>
              <a:ext uri="{28A0092B-C50C-407E-A947-70E740481C1C}">
                <a14:useLocalDpi xmlns:a14="http://schemas.microsoft.com/office/drawing/2010/main" val="0"/>
              </a:ext>
            </a:extLst>
          </a:blip>
          <a:stretch>
            <a:fillRect/>
          </a:stretch>
        </p:blipFill>
        <p:spPr>
          <a:xfrm>
            <a:off x="3342968" y="1"/>
            <a:ext cx="5801031" cy="5143499"/>
          </a:xfrm>
          <a:prstGeom prst="rect">
            <a:avLst/>
          </a:prstGeom>
        </p:spPr>
      </p:pic>
      <p:sp>
        <p:nvSpPr>
          <p:cNvPr id="4" name="Rounded Rectangle 3">
            <a:extLst>
              <a:ext uri="{FF2B5EF4-FFF2-40B4-BE49-F238E27FC236}">
                <a16:creationId xmlns:a16="http://schemas.microsoft.com/office/drawing/2014/main" id="{D740F8D1-7457-7E4D-8A97-A409BA3FBD0A}"/>
              </a:ext>
            </a:extLst>
          </p:cNvPr>
          <p:cNvSpPr>
            <a:spLocks noChangeArrowheads="1"/>
          </p:cNvSpPr>
          <p:nvPr/>
        </p:nvSpPr>
        <p:spPr bwMode="auto">
          <a:xfrm>
            <a:off x="355668" y="1969866"/>
            <a:ext cx="5838655" cy="2690624"/>
          </a:xfrm>
          <a:prstGeom prst="roundRect">
            <a:avLst>
              <a:gd name="adj" fmla="val 16667"/>
            </a:avLst>
          </a:prstGeom>
          <a:solidFill>
            <a:schemeClr val="bg1"/>
          </a:solidFill>
          <a:ln w="38100">
            <a:solidFill>
              <a:srgbClr val="00607F"/>
            </a:solidFill>
            <a:round/>
            <a:headEnd/>
            <a:tailEnd/>
          </a:ln>
          <a:effectLst>
            <a:outerShdw blurRad="40000" dist="23000" dir="5400000" rotWithShape="0">
              <a:srgbClr val="000000">
                <a:alpha val="34998"/>
              </a:srgbClr>
            </a:outerShdw>
          </a:effectLs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r>
              <a:rPr lang="nb-NO" sz="3200" dirty="0" err="1"/>
              <a:t>But</a:t>
            </a:r>
            <a:r>
              <a:rPr lang="nb-NO" sz="3200" dirty="0"/>
              <a:t>: </a:t>
            </a:r>
          </a:p>
          <a:p>
            <a:pPr algn="ctr">
              <a:defRPr/>
            </a:pPr>
            <a:r>
              <a:rPr lang="nb-NO" sz="3200" dirty="0" err="1"/>
              <a:t>There</a:t>
            </a:r>
            <a:r>
              <a:rPr lang="nb-NO" sz="3200" dirty="0"/>
              <a:t> </a:t>
            </a:r>
            <a:r>
              <a:rPr lang="nb-NO" sz="3200" dirty="0" err="1"/>
              <a:t>are</a:t>
            </a:r>
            <a:r>
              <a:rPr lang="nb-NO" sz="3200" dirty="0"/>
              <a:t> </a:t>
            </a:r>
            <a:r>
              <a:rPr lang="nb-NO" sz="3200" dirty="0" err="1"/>
              <a:t>no</a:t>
            </a:r>
            <a:r>
              <a:rPr lang="nb-NO" sz="3200" dirty="0"/>
              <a:t> </a:t>
            </a:r>
            <a:r>
              <a:rPr lang="nb-NO" sz="3200" dirty="0" err="1"/>
              <a:t>groups</a:t>
            </a:r>
            <a:r>
              <a:rPr lang="nb-NO" sz="3200" dirty="0"/>
              <a:t> in </a:t>
            </a:r>
            <a:r>
              <a:rPr lang="nb-NO" sz="3200" dirty="0" err="1"/>
              <a:t>this</a:t>
            </a:r>
            <a:r>
              <a:rPr lang="nb-NO" sz="3200" dirty="0"/>
              <a:t> data!</a:t>
            </a:r>
          </a:p>
          <a:p>
            <a:pPr algn="ctr">
              <a:defRPr/>
            </a:pPr>
            <a:r>
              <a:rPr lang="en-US" sz="3200" dirty="0"/>
              <a:t>Participants react differently to original vs. non-original options.</a:t>
            </a:r>
          </a:p>
        </p:txBody>
      </p:sp>
    </p:spTree>
    <p:extLst>
      <p:ext uri="{BB962C8B-B14F-4D97-AF65-F5344CB8AC3E}">
        <p14:creationId xmlns:p14="http://schemas.microsoft.com/office/powerpoint/2010/main" val="2534463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AFD9-C40F-3146-B12A-D8E3FA31174D}"/>
              </a:ext>
            </a:extLst>
          </p:cNvPr>
          <p:cNvSpPr>
            <a:spLocks noGrp="1"/>
          </p:cNvSpPr>
          <p:nvPr>
            <p:ph type="title"/>
          </p:nvPr>
        </p:nvSpPr>
        <p:spPr/>
        <p:txBody>
          <a:bodyPr/>
          <a:lstStyle/>
          <a:p>
            <a:r>
              <a:rPr lang="en-US" b="1" dirty="0"/>
              <a:t>Native speakers are less consistent in rating the non-original aspect</a:t>
            </a:r>
          </a:p>
        </p:txBody>
      </p:sp>
      <p:sp>
        <p:nvSpPr>
          <p:cNvPr id="3" name="Content Placeholder 2">
            <a:extLst>
              <a:ext uri="{FF2B5EF4-FFF2-40B4-BE49-F238E27FC236}">
                <a16:creationId xmlns:a16="http://schemas.microsoft.com/office/drawing/2014/main" id="{89B034ED-CDA0-7B44-B304-D148C6D71AC6}"/>
              </a:ext>
            </a:extLst>
          </p:cNvPr>
          <p:cNvSpPr>
            <a:spLocks noGrp="1"/>
          </p:cNvSpPr>
          <p:nvPr>
            <p:ph idx="1"/>
          </p:nvPr>
        </p:nvSpPr>
        <p:spPr>
          <a:xfrm>
            <a:off x="501444" y="1384164"/>
            <a:ext cx="8642555" cy="759268"/>
          </a:xfrm>
        </p:spPr>
        <p:txBody>
          <a:bodyPr>
            <a:noAutofit/>
          </a:bodyPr>
          <a:lstStyle/>
          <a:p>
            <a:pPr marL="0" indent="0">
              <a:spcAft>
                <a:spcPts val="400"/>
              </a:spcAft>
              <a:buNone/>
            </a:pPr>
            <a:r>
              <a:rPr lang="nb-NO" i="1" dirty="0" err="1"/>
              <a:t>Fagov</a:t>
            </a:r>
            <a:r>
              <a:rPr lang="nb-NO" i="1" dirty="0"/>
              <a:t> [ </a:t>
            </a:r>
            <a:r>
              <a:rPr lang="nb-NO" b="1" i="1" baseline="30000" dirty="0">
                <a:solidFill>
                  <a:schemeClr val="accent6"/>
                </a:solidFill>
              </a:rPr>
              <a:t>non-</a:t>
            </a:r>
            <a:r>
              <a:rPr lang="nb-NO" b="1" i="1" baseline="30000" dirty="0" err="1">
                <a:solidFill>
                  <a:schemeClr val="accent6"/>
                </a:solidFill>
              </a:rPr>
              <a:t>original</a:t>
            </a:r>
            <a:r>
              <a:rPr lang="nb-NO" b="1" i="1" dirty="0" err="1">
                <a:solidFill>
                  <a:schemeClr val="accent6"/>
                </a:solidFill>
              </a:rPr>
              <a:t>podvergli</a:t>
            </a:r>
            <a:r>
              <a:rPr lang="nb-NO" i="1" dirty="0"/>
              <a:t> / </a:t>
            </a:r>
            <a:r>
              <a:rPr lang="nb-NO" b="1" i="1" baseline="30000" dirty="0" err="1">
                <a:solidFill>
                  <a:srgbClr val="7030A0"/>
                </a:solidFill>
              </a:rPr>
              <a:t>original</a:t>
            </a:r>
            <a:r>
              <a:rPr lang="nb-NO" b="1" i="1" dirty="0" err="1">
                <a:solidFill>
                  <a:srgbClr val="7030A0"/>
                </a:solidFill>
              </a:rPr>
              <a:t>podvergali</a:t>
            </a:r>
            <a:r>
              <a:rPr lang="nb-NO" i="1" dirty="0"/>
              <a:t> ] </a:t>
            </a:r>
            <a:r>
              <a:rPr lang="nb-NO" i="1" dirty="0" err="1"/>
              <a:t>polnogenomnomu</a:t>
            </a:r>
            <a:r>
              <a:rPr lang="nb-NO" i="1" dirty="0"/>
              <a:t> </a:t>
            </a:r>
            <a:r>
              <a:rPr lang="nb-NO" i="1" dirty="0" err="1"/>
              <a:t>sekveknirovaniju</a:t>
            </a:r>
            <a:endParaRPr lang="nb-NO" i="1" dirty="0"/>
          </a:p>
          <a:p>
            <a:pPr marL="0" indent="0">
              <a:spcAft>
                <a:spcPts val="400"/>
              </a:spcAft>
              <a:buNone/>
            </a:pPr>
            <a:r>
              <a:rPr lang="en-US" dirty="0"/>
              <a:t>‘The phages </a:t>
            </a:r>
            <a:r>
              <a:rPr lang="en-US" b="1" dirty="0"/>
              <a:t>were subjected to</a:t>
            </a:r>
            <a:r>
              <a:rPr lang="en-US" dirty="0"/>
              <a:t> full-gene sequencing’</a:t>
            </a:r>
            <a:r>
              <a:rPr lang="nb-NO" dirty="0"/>
              <a:t>  </a:t>
            </a:r>
            <a:endParaRPr lang="en-US" dirty="0"/>
          </a:p>
        </p:txBody>
      </p:sp>
      <p:graphicFrame>
        <p:nvGraphicFramePr>
          <p:cNvPr id="4" name="Table 3">
            <a:extLst>
              <a:ext uri="{FF2B5EF4-FFF2-40B4-BE49-F238E27FC236}">
                <a16:creationId xmlns:a16="http://schemas.microsoft.com/office/drawing/2014/main" id="{0EBBF48E-84EC-0741-A06E-5B3D2CBD85A4}"/>
              </a:ext>
            </a:extLst>
          </p:cNvPr>
          <p:cNvGraphicFramePr>
            <a:graphicFrameLocks noGrp="1"/>
          </p:cNvGraphicFramePr>
          <p:nvPr>
            <p:extLst>
              <p:ext uri="{D42A27DB-BD31-4B8C-83A1-F6EECF244321}">
                <p14:modId xmlns:p14="http://schemas.microsoft.com/office/powerpoint/2010/main" val="4110132961"/>
              </p:ext>
            </p:extLst>
          </p:nvPr>
        </p:nvGraphicFramePr>
        <p:xfrm>
          <a:off x="628649" y="2286001"/>
          <a:ext cx="7956872" cy="1798320"/>
        </p:xfrm>
        <a:graphic>
          <a:graphicData uri="http://schemas.openxmlformats.org/drawingml/2006/table">
            <a:tbl>
              <a:tblPr firstRow="1" bandRow="1">
                <a:tableStyleId>{5C22544A-7EE6-4342-B048-85BDC9FD1C3A}</a:tableStyleId>
              </a:tblPr>
              <a:tblGrid>
                <a:gridCol w="3954236">
                  <a:extLst>
                    <a:ext uri="{9D8B030D-6E8A-4147-A177-3AD203B41FA5}">
                      <a16:colId xmlns:a16="http://schemas.microsoft.com/office/drawing/2014/main" val="1578725376"/>
                    </a:ext>
                  </a:extLst>
                </a:gridCol>
                <a:gridCol w="1088572">
                  <a:extLst>
                    <a:ext uri="{9D8B030D-6E8A-4147-A177-3AD203B41FA5}">
                      <a16:colId xmlns:a16="http://schemas.microsoft.com/office/drawing/2014/main" val="1024833450"/>
                    </a:ext>
                  </a:extLst>
                </a:gridCol>
                <a:gridCol w="1132115">
                  <a:extLst>
                    <a:ext uri="{9D8B030D-6E8A-4147-A177-3AD203B41FA5}">
                      <a16:colId xmlns:a16="http://schemas.microsoft.com/office/drawing/2014/main" val="3138988007"/>
                    </a:ext>
                  </a:extLst>
                </a:gridCol>
                <a:gridCol w="947057">
                  <a:extLst>
                    <a:ext uri="{9D8B030D-6E8A-4147-A177-3AD203B41FA5}">
                      <a16:colId xmlns:a16="http://schemas.microsoft.com/office/drawing/2014/main" val="4163452527"/>
                    </a:ext>
                  </a:extLst>
                </a:gridCol>
                <a:gridCol w="834892">
                  <a:extLst>
                    <a:ext uri="{9D8B030D-6E8A-4147-A177-3AD203B41FA5}">
                      <a16:colId xmlns:a16="http://schemas.microsoft.com/office/drawing/2014/main" val="2009889914"/>
                    </a:ext>
                  </a:extLst>
                </a:gridCol>
              </a:tblGrid>
              <a:tr h="502920">
                <a:tc>
                  <a:txBody>
                    <a:bodyPr/>
                    <a:lstStyle/>
                    <a:p>
                      <a:pPr>
                        <a:spcAft>
                          <a:spcPts val="0"/>
                        </a:spcAft>
                      </a:pPr>
                      <a:r>
                        <a:rPr lang="nb-NO" sz="1800">
                          <a:effectLst/>
                          <a:latin typeface="+mn-lt"/>
                          <a:ea typeface="Calibri" panose="020F0502020204030204" pitchFamily="34" charset="0"/>
                          <a:cs typeface="Times New Roman" panose="02020603050405020304" pitchFamily="18" charset="0"/>
                        </a:rPr>
                        <a:t> </a:t>
                      </a: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Impossible = 0</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Acceptable = 1</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Excellent = 2</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Average</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51715204"/>
                  </a:ext>
                </a:extLst>
              </a:tr>
              <a:tr h="640080">
                <a:tc>
                  <a:txBody>
                    <a:bodyPr/>
                    <a:lstStyle/>
                    <a:p>
                      <a:pPr>
                        <a:spcAft>
                          <a:spcPts val="0"/>
                        </a:spcAft>
                      </a:pPr>
                      <a:r>
                        <a:rPr lang="en-US" sz="2100" b="1" dirty="0">
                          <a:solidFill>
                            <a:schemeClr val="accent6"/>
                          </a:solidFill>
                          <a:effectLst/>
                          <a:latin typeface="+mn-lt"/>
                          <a:ea typeface="Calibri" panose="020F0502020204030204" pitchFamily="34" charset="0"/>
                          <a:cs typeface="Times New Roman" panose="02020603050405020304" pitchFamily="18" charset="0"/>
                        </a:rPr>
                        <a:t>Perfective</a:t>
                      </a:r>
                      <a:r>
                        <a:rPr lang="en-US" sz="2100" dirty="0">
                          <a:effectLst/>
                          <a:latin typeface="+mn-lt"/>
                          <a:ea typeface="Calibri" panose="020F0502020204030204" pitchFamily="34" charset="0"/>
                          <a:cs typeface="Times New Roman" panose="02020603050405020304" pitchFamily="18" charset="0"/>
                        </a:rPr>
                        <a:t> </a:t>
                      </a:r>
                      <a:r>
                        <a:rPr lang="nb-NO" sz="2400" b="1" i="1" baseline="30000" dirty="0">
                          <a:solidFill>
                            <a:schemeClr val="accent6"/>
                          </a:solidFill>
                        </a:rPr>
                        <a:t>non-</a:t>
                      </a:r>
                      <a:r>
                        <a:rPr lang="nb-NO" sz="2400" b="1" i="1" baseline="30000" dirty="0" err="1">
                          <a:solidFill>
                            <a:schemeClr val="accent6"/>
                          </a:solidFill>
                        </a:rPr>
                        <a:t>original</a:t>
                      </a:r>
                      <a:r>
                        <a:rPr lang="nb-NO" sz="2400" b="1" i="1" dirty="0" err="1">
                          <a:solidFill>
                            <a:schemeClr val="accent6"/>
                          </a:solidFill>
                        </a:rPr>
                        <a:t>podvergli</a:t>
                      </a:r>
                      <a:endParaRPr lang="nb-NO" sz="21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2100" dirty="0">
                          <a:effectLst/>
                          <a:latin typeface="+mn-lt"/>
                          <a:ea typeface="Calibri" panose="020F0502020204030204" pitchFamily="34" charset="0"/>
                          <a:cs typeface="Times New Roman" panose="02020603050405020304" pitchFamily="18" charset="0"/>
                        </a:rPr>
                        <a:t>24</a:t>
                      </a:r>
                      <a:endParaRPr lang="nb-NO" sz="21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2100" dirty="0">
                          <a:effectLst/>
                          <a:latin typeface="+mn-lt"/>
                          <a:ea typeface="Calibri" panose="020F0502020204030204" pitchFamily="34" charset="0"/>
                          <a:cs typeface="Times New Roman" panose="02020603050405020304" pitchFamily="18" charset="0"/>
                        </a:rPr>
                        <a:t>25</a:t>
                      </a:r>
                      <a:endParaRPr lang="nb-NO" sz="21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2100">
                          <a:effectLst/>
                          <a:latin typeface="+mn-lt"/>
                          <a:ea typeface="Calibri" panose="020F0502020204030204" pitchFamily="34" charset="0"/>
                          <a:cs typeface="Times New Roman" panose="02020603050405020304" pitchFamily="18" charset="0"/>
                        </a:rPr>
                        <a:t>23</a:t>
                      </a:r>
                      <a:endParaRPr lang="nb-NO" sz="21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endParaRPr lang="en-US" sz="2100" dirty="0">
                        <a:effectLst/>
                        <a:latin typeface="+mn-lt"/>
                        <a:ea typeface="Calibri" panose="020F0502020204030204" pitchFamily="34" charset="0"/>
                        <a:cs typeface="Times New Roman" panose="02020603050405020304" pitchFamily="18" charset="0"/>
                      </a:endParaRPr>
                    </a:p>
                    <a:p>
                      <a:pPr algn="r">
                        <a:spcAft>
                          <a:spcPts val="0"/>
                        </a:spcAft>
                      </a:pPr>
                      <a:r>
                        <a:rPr lang="en-US" sz="2100" dirty="0">
                          <a:effectLst/>
                          <a:latin typeface="+mn-lt"/>
                          <a:ea typeface="Calibri" panose="020F0502020204030204" pitchFamily="34" charset="0"/>
                          <a:cs typeface="Times New Roman" panose="02020603050405020304" pitchFamily="18" charset="0"/>
                        </a:rPr>
                        <a:t>0.986</a:t>
                      </a:r>
                      <a:endParaRPr lang="nb-NO" sz="21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897766823"/>
                  </a:ext>
                </a:extLst>
              </a:tr>
              <a:tr h="640080">
                <a:tc>
                  <a:txBody>
                    <a:bodyPr/>
                    <a:lstStyle/>
                    <a:p>
                      <a:pPr>
                        <a:spcAft>
                          <a:spcPts val="0"/>
                        </a:spcAft>
                      </a:pPr>
                      <a:r>
                        <a:rPr lang="en-US" sz="2100" b="1" dirty="0">
                          <a:solidFill>
                            <a:srgbClr val="7030A0"/>
                          </a:solidFill>
                          <a:effectLst/>
                          <a:latin typeface="+mn-lt"/>
                          <a:ea typeface="Calibri" panose="020F0502020204030204" pitchFamily="34" charset="0"/>
                          <a:cs typeface="Times New Roman" panose="02020603050405020304" pitchFamily="18" charset="0"/>
                        </a:rPr>
                        <a:t>Imperfective</a:t>
                      </a:r>
                      <a:r>
                        <a:rPr lang="en-US" sz="2100" dirty="0">
                          <a:effectLst/>
                          <a:latin typeface="+mn-lt"/>
                          <a:ea typeface="Calibri" panose="020F0502020204030204" pitchFamily="34" charset="0"/>
                          <a:cs typeface="Times New Roman" panose="02020603050405020304" pitchFamily="18" charset="0"/>
                        </a:rPr>
                        <a:t> </a:t>
                      </a:r>
                      <a:r>
                        <a:rPr lang="nb-NO" sz="2400" b="1" i="1" baseline="30000" dirty="0" err="1">
                          <a:solidFill>
                            <a:srgbClr val="7030A0"/>
                          </a:solidFill>
                        </a:rPr>
                        <a:t>original</a:t>
                      </a:r>
                      <a:r>
                        <a:rPr lang="nb-NO" sz="2400" b="1" i="1" dirty="0" err="1">
                          <a:solidFill>
                            <a:srgbClr val="7030A0"/>
                          </a:solidFill>
                        </a:rPr>
                        <a:t>podvergali</a:t>
                      </a:r>
                      <a:endParaRPr lang="nb-NO" sz="21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2100" dirty="0">
                          <a:effectLst/>
                          <a:latin typeface="+mn-lt"/>
                          <a:ea typeface="Calibri" panose="020F0502020204030204" pitchFamily="34" charset="0"/>
                          <a:cs typeface="Times New Roman" panose="02020603050405020304" pitchFamily="18" charset="0"/>
                        </a:rPr>
                        <a:t>2</a:t>
                      </a:r>
                      <a:endParaRPr lang="nb-NO" sz="21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2100">
                          <a:effectLst/>
                          <a:latin typeface="+mn-lt"/>
                          <a:ea typeface="Calibri" panose="020F0502020204030204" pitchFamily="34" charset="0"/>
                          <a:cs typeface="Times New Roman" panose="02020603050405020304" pitchFamily="18" charset="0"/>
                        </a:rPr>
                        <a:t>13</a:t>
                      </a:r>
                      <a:endParaRPr lang="nb-NO" sz="21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2100" dirty="0">
                          <a:effectLst/>
                          <a:latin typeface="+mn-lt"/>
                          <a:ea typeface="Calibri" panose="020F0502020204030204" pitchFamily="34" charset="0"/>
                          <a:cs typeface="Times New Roman" panose="02020603050405020304" pitchFamily="18" charset="0"/>
                        </a:rPr>
                        <a:t>57</a:t>
                      </a:r>
                      <a:endParaRPr lang="nb-NO" sz="21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endParaRPr lang="en-US" sz="2100" dirty="0">
                        <a:effectLst/>
                        <a:latin typeface="+mn-lt"/>
                        <a:ea typeface="Calibri" panose="020F0502020204030204" pitchFamily="34" charset="0"/>
                        <a:cs typeface="Times New Roman" panose="02020603050405020304" pitchFamily="18" charset="0"/>
                      </a:endParaRPr>
                    </a:p>
                    <a:p>
                      <a:pPr algn="r">
                        <a:spcAft>
                          <a:spcPts val="0"/>
                        </a:spcAft>
                      </a:pPr>
                      <a:r>
                        <a:rPr lang="en-US" sz="2100" dirty="0">
                          <a:effectLst/>
                          <a:latin typeface="+mn-lt"/>
                          <a:ea typeface="Calibri" panose="020F0502020204030204" pitchFamily="34" charset="0"/>
                          <a:cs typeface="Times New Roman" panose="02020603050405020304" pitchFamily="18" charset="0"/>
                        </a:rPr>
                        <a:t>1.764</a:t>
                      </a:r>
                      <a:endParaRPr lang="nb-NO" sz="21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83132434"/>
                  </a:ext>
                </a:extLst>
              </a:tr>
            </a:tbl>
          </a:graphicData>
        </a:graphic>
      </p:graphicFrame>
    </p:spTree>
    <p:extLst>
      <p:ext uri="{BB962C8B-B14F-4D97-AF65-F5344CB8AC3E}">
        <p14:creationId xmlns:p14="http://schemas.microsoft.com/office/powerpoint/2010/main" val="2833548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a:t>
            </a:r>
          </a:p>
        </p:txBody>
      </p:sp>
      <p:sp>
        <p:nvSpPr>
          <p:cNvPr id="3" name="Content Placeholder 2"/>
          <p:cNvSpPr>
            <a:spLocks noGrp="1"/>
          </p:cNvSpPr>
          <p:nvPr>
            <p:ph idx="1"/>
          </p:nvPr>
        </p:nvSpPr>
        <p:spPr/>
        <p:txBody>
          <a:bodyPr/>
          <a:lstStyle/>
          <a:p>
            <a:r>
              <a:rPr lang="nb-NO" sz="2700" dirty="0" err="1"/>
              <a:t>Construal</a:t>
            </a:r>
            <a:r>
              <a:rPr lang="nb-NO" sz="2700" dirty="0"/>
              <a:t> and </a:t>
            </a:r>
            <a:r>
              <a:rPr lang="nb-NO" sz="2700" dirty="0" err="1"/>
              <a:t>Redundancy</a:t>
            </a:r>
            <a:endParaRPr lang="nb-NO" sz="2700" dirty="0"/>
          </a:p>
          <a:p>
            <a:r>
              <a:rPr lang="nb-NO" sz="2700" dirty="0"/>
              <a:t>Russian </a:t>
            </a:r>
            <a:r>
              <a:rPr lang="nb-NO" sz="2700" dirty="0" err="1"/>
              <a:t>Aspect</a:t>
            </a:r>
            <a:endParaRPr lang="ru-RU" sz="2700" dirty="0"/>
          </a:p>
          <a:p>
            <a:r>
              <a:rPr lang="en-US" sz="2700" dirty="0"/>
              <a:t>What motivated this experiment</a:t>
            </a:r>
          </a:p>
          <a:p>
            <a:r>
              <a:rPr lang="en-US" sz="2700" dirty="0"/>
              <a:t>Design of experiment</a:t>
            </a:r>
          </a:p>
          <a:p>
            <a:r>
              <a:rPr lang="en-US" sz="2700" dirty="0"/>
              <a:t>Results</a:t>
            </a:r>
          </a:p>
          <a:p>
            <a:r>
              <a:rPr lang="en-US" sz="2700" dirty="0"/>
              <a:t>Conclusions</a:t>
            </a:r>
          </a:p>
          <a:p>
            <a:endParaRPr lang="en-US" dirty="0"/>
          </a:p>
        </p:txBody>
      </p:sp>
    </p:spTree>
    <p:extLst>
      <p:ext uri="{BB962C8B-B14F-4D97-AF65-F5344CB8AC3E}">
        <p14:creationId xmlns:p14="http://schemas.microsoft.com/office/powerpoint/2010/main" val="3456659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31137-764F-EC4F-9CB1-973BE7712006}"/>
              </a:ext>
            </a:extLst>
          </p:cNvPr>
          <p:cNvPicPr/>
          <p:nvPr/>
        </p:nvPicPr>
        <p:blipFill>
          <a:blip r:embed="rId2">
            <a:extLst>
              <a:ext uri="{28A0092B-C50C-407E-A947-70E740481C1C}">
                <a14:useLocalDpi xmlns:a14="http://schemas.microsoft.com/office/drawing/2010/main" val="0"/>
              </a:ext>
            </a:extLst>
          </a:blip>
          <a:stretch>
            <a:fillRect/>
          </a:stretch>
        </p:blipFill>
        <p:spPr>
          <a:xfrm>
            <a:off x="2576052" y="0"/>
            <a:ext cx="6715432" cy="5143500"/>
          </a:xfrm>
          <a:prstGeom prst="rect">
            <a:avLst/>
          </a:prstGeom>
        </p:spPr>
      </p:pic>
      <p:sp>
        <p:nvSpPr>
          <p:cNvPr id="2" name="TextBox 1">
            <a:extLst>
              <a:ext uri="{FF2B5EF4-FFF2-40B4-BE49-F238E27FC236}">
                <a16:creationId xmlns:a16="http://schemas.microsoft.com/office/drawing/2014/main" id="{9B8FAF59-43C7-2949-B6DF-0965173236A0}"/>
              </a:ext>
            </a:extLst>
          </p:cNvPr>
          <p:cNvSpPr txBox="1"/>
          <p:nvPr/>
        </p:nvSpPr>
        <p:spPr>
          <a:xfrm>
            <a:off x="373626" y="698090"/>
            <a:ext cx="2202426" cy="1938992"/>
          </a:xfrm>
          <a:prstGeom prst="rect">
            <a:avLst/>
          </a:prstGeom>
          <a:noFill/>
        </p:spPr>
        <p:txBody>
          <a:bodyPr wrap="square" rtlCol="0">
            <a:spAutoFit/>
          </a:bodyPr>
          <a:lstStyle/>
          <a:p>
            <a:r>
              <a:rPr lang="en-GB" sz="2400" dirty="0"/>
              <a:t>Distributions of </a:t>
            </a:r>
            <a:r>
              <a:rPr lang="en-GB" sz="2400" b="1" dirty="0"/>
              <a:t>average ratings </a:t>
            </a:r>
            <a:r>
              <a:rPr lang="en-GB" sz="2400" dirty="0"/>
              <a:t>for </a:t>
            </a:r>
            <a:r>
              <a:rPr lang="en-GB" sz="2400" b="1" dirty="0"/>
              <a:t>original</a:t>
            </a:r>
            <a:r>
              <a:rPr lang="en-GB" sz="2400" dirty="0"/>
              <a:t> vs. </a:t>
            </a:r>
            <a:r>
              <a:rPr lang="en-GB" sz="2400" b="1" dirty="0"/>
              <a:t>non-original </a:t>
            </a:r>
            <a:r>
              <a:rPr lang="en-GB" sz="2400" dirty="0"/>
              <a:t>items</a:t>
            </a:r>
            <a:endParaRPr lang="en-US" sz="2400" dirty="0"/>
          </a:p>
        </p:txBody>
      </p:sp>
    </p:spTree>
    <p:extLst>
      <p:ext uri="{BB962C8B-B14F-4D97-AF65-F5344CB8AC3E}">
        <p14:creationId xmlns:p14="http://schemas.microsoft.com/office/powerpoint/2010/main" val="1928753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8FAF59-43C7-2949-B6DF-0965173236A0}"/>
              </a:ext>
            </a:extLst>
          </p:cNvPr>
          <p:cNvSpPr txBox="1"/>
          <p:nvPr/>
        </p:nvSpPr>
        <p:spPr>
          <a:xfrm>
            <a:off x="373626" y="698090"/>
            <a:ext cx="2202426" cy="1938992"/>
          </a:xfrm>
          <a:prstGeom prst="rect">
            <a:avLst/>
          </a:prstGeom>
          <a:noFill/>
        </p:spPr>
        <p:txBody>
          <a:bodyPr wrap="square" rtlCol="0">
            <a:spAutoFit/>
          </a:bodyPr>
          <a:lstStyle/>
          <a:p>
            <a:r>
              <a:rPr lang="en-GB" sz="2400" b="1" dirty="0"/>
              <a:t>Standard deviations </a:t>
            </a:r>
            <a:r>
              <a:rPr lang="en-GB" sz="2400" dirty="0"/>
              <a:t>of</a:t>
            </a:r>
            <a:r>
              <a:rPr lang="en-GB" sz="2400" b="1" dirty="0"/>
              <a:t> </a:t>
            </a:r>
            <a:r>
              <a:rPr lang="en-GB" sz="2400" dirty="0"/>
              <a:t>ratings</a:t>
            </a:r>
            <a:r>
              <a:rPr lang="en-GB" sz="2400" b="1" dirty="0"/>
              <a:t> </a:t>
            </a:r>
            <a:r>
              <a:rPr lang="en-GB" sz="2400" dirty="0"/>
              <a:t>for </a:t>
            </a:r>
            <a:r>
              <a:rPr lang="en-GB" sz="2400" b="1" dirty="0"/>
              <a:t>original</a:t>
            </a:r>
            <a:r>
              <a:rPr lang="en-GB" sz="2400" dirty="0"/>
              <a:t> vs. </a:t>
            </a:r>
            <a:r>
              <a:rPr lang="en-GB" sz="2400" b="1" dirty="0"/>
              <a:t>non-original </a:t>
            </a:r>
            <a:r>
              <a:rPr lang="en-GB" sz="2400" dirty="0"/>
              <a:t>items</a:t>
            </a:r>
            <a:endParaRPr lang="en-US" sz="2400" dirty="0"/>
          </a:p>
        </p:txBody>
      </p:sp>
      <p:pic>
        <p:nvPicPr>
          <p:cNvPr id="4" name="Picture 3">
            <a:extLst>
              <a:ext uri="{FF2B5EF4-FFF2-40B4-BE49-F238E27FC236}">
                <a16:creationId xmlns:a16="http://schemas.microsoft.com/office/drawing/2014/main" id="{B9C5D9CE-A722-D947-97F2-964B3BD2F8D4}"/>
              </a:ext>
            </a:extLst>
          </p:cNvPr>
          <p:cNvPicPr/>
          <p:nvPr/>
        </p:nvPicPr>
        <p:blipFill>
          <a:blip r:embed="rId2">
            <a:extLst>
              <a:ext uri="{28A0092B-C50C-407E-A947-70E740481C1C}">
                <a14:useLocalDpi xmlns:a14="http://schemas.microsoft.com/office/drawing/2010/main" val="0"/>
              </a:ext>
            </a:extLst>
          </a:blip>
          <a:stretch>
            <a:fillRect/>
          </a:stretch>
        </p:blipFill>
        <p:spPr>
          <a:xfrm>
            <a:off x="2703871" y="0"/>
            <a:ext cx="6624545" cy="5143500"/>
          </a:xfrm>
          <a:prstGeom prst="rect">
            <a:avLst/>
          </a:prstGeom>
        </p:spPr>
      </p:pic>
    </p:spTree>
    <p:extLst>
      <p:ext uri="{BB962C8B-B14F-4D97-AF65-F5344CB8AC3E}">
        <p14:creationId xmlns:p14="http://schemas.microsoft.com/office/powerpoint/2010/main" val="2745232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FCCA8-074A-D148-9074-4C88345D1591}"/>
              </a:ext>
            </a:extLst>
          </p:cNvPr>
          <p:cNvSpPr>
            <a:spLocks noGrp="1"/>
          </p:cNvSpPr>
          <p:nvPr>
            <p:ph type="title"/>
          </p:nvPr>
        </p:nvSpPr>
        <p:spPr/>
        <p:txBody>
          <a:bodyPr>
            <a:normAutofit fontScale="90000"/>
          </a:bodyPr>
          <a:lstStyle/>
          <a:p>
            <a:r>
              <a:rPr lang="en-US" b="1" dirty="0"/>
              <a:t>Native Speakers Differ in Their Choices, Especially When Reacting to Non-Authentic Language</a:t>
            </a:r>
          </a:p>
        </p:txBody>
      </p:sp>
      <p:sp>
        <p:nvSpPr>
          <p:cNvPr id="3" name="Content Placeholder 2">
            <a:extLst>
              <a:ext uri="{FF2B5EF4-FFF2-40B4-BE49-F238E27FC236}">
                <a16:creationId xmlns:a16="http://schemas.microsoft.com/office/drawing/2014/main" id="{25D1172A-505A-7749-96C9-47C994F387CA}"/>
              </a:ext>
            </a:extLst>
          </p:cNvPr>
          <p:cNvSpPr>
            <a:spLocks noGrp="1"/>
          </p:cNvSpPr>
          <p:nvPr>
            <p:ph idx="1"/>
          </p:nvPr>
        </p:nvSpPr>
        <p:spPr/>
        <p:txBody>
          <a:bodyPr/>
          <a:lstStyle/>
          <a:p>
            <a:r>
              <a:rPr lang="en-GB" dirty="0"/>
              <a:t>This data gives evidence of divergence in the grammars of speakers </a:t>
            </a:r>
          </a:p>
          <a:p>
            <a:r>
              <a:rPr lang="en-GB" dirty="0"/>
              <a:t>Native speakers are more reliable in reacting to authentic language, than in reacting to language that has been manipulated (here, by suggesting an aspectual form that does not match the original text)</a:t>
            </a:r>
          </a:p>
          <a:p>
            <a:r>
              <a:rPr lang="en-GB" dirty="0"/>
              <a:t>This result may also have implications for how much linguists can rely on the intuitions of native speakers in reaction to constructed “examples” as opposed to authentic ones</a:t>
            </a:r>
            <a:endParaRPr lang="en-US" dirty="0"/>
          </a:p>
        </p:txBody>
      </p:sp>
      <p:pic>
        <p:nvPicPr>
          <p:cNvPr id="4" name="Picture 3">
            <a:extLst>
              <a:ext uri="{FF2B5EF4-FFF2-40B4-BE49-F238E27FC236}">
                <a16:creationId xmlns:a16="http://schemas.microsoft.com/office/drawing/2014/main" id="{D192295B-4CF7-3642-BA4F-898C7A45201D}"/>
              </a:ext>
            </a:extLst>
          </p:cNvPr>
          <p:cNvPicPr>
            <a:picLocks noChangeAspect="1"/>
          </p:cNvPicPr>
          <p:nvPr/>
        </p:nvPicPr>
        <p:blipFill>
          <a:blip r:embed="rId2"/>
          <a:stretch>
            <a:fillRect/>
          </a:stretch>
        </p:blipFill>
        <p:spPr>
          <a:xfrm>
            <a:off x="5057533" y="3106995"/>
            <a:ext cx="3501360" cy="2036506"/>
          </a:xfrm>
          <a:prstGeom prst="rect">
            <a:avLst/>
          </a:prstGeom>
        </p:spPr>
      </p:pic>
    </p:spTree>
    <p:extLst>
      <p:ext uri="{BB962C8B-B14F-4D97-AF65-F5344CB8AC3E}">
        <p14:creationId xmlns:p14="http://schemas.microsoft.com/office/powerpoint/2010/main" val="946374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normAutofit/>
          </a:bodyPr>
          <a:lstStyle/>
          <a:p>
            <a:r>
              <a:rPr lang="en-US" altLang="en-US" sz="3000" dirty="0">
                <a:ea typeface="ＭＳ Ｐゴシック" charset="-128"/>
                <a:cs typeface="Open Sans" charset="0"/>
              </a:rPr>
              <a:t>Conclusions</a:t>
            </a:r>
          </a:p>
        </p:txBody>
      </p:sp>
      <p:sp>
        <p:nvSpPr>
          <p:cNvPr id="103426" name="Content Placeholder 2"/>
          <p:cNvSpPr>
            <a:spLocks noGrp="1"/>
          </p:cNvSpPr>
          <p:nvPr>
            <p:ph idx="1"/>
          </p:nvPr>
        </p:nvSpPr>
        <p:spPr>
          <a:xfrm>
            <a:off x="628650" y="1327547"/>
            <a:ext cx="7886700" cy="3281363"/>
          </a:xfrm>
        </p:spPr>
        <p:txBody>
          <a:bodyPr>
            <a:normAutofit fontScale="92500"/>
          </a:bodyPr>
          <a:lstStyle/>
          <a:p>
            <a:r>
              <a:rPr lang="en-US" sz="2400" dirty="0"/>
              <a:t>Distribution of responses</a:t>
            </a:r>
          </a:p>
          <a:p>
            <a:pPr lvl="1"/>
            <a:r>
              <a:rPr lang="en-US" sz="2100" b="1" dirty="0"/>
              <a:t>81%</a:t>
            </a:r>
            <a:r>
              <a:rPr lang="en-US" sz="2100" dirty="0"/>
              <a:t> of items received </a:t>
            </a:r>
            <a:r>
              <a:rPr lang="en-US" sz="2100" b="1" dirty="0"/>
              <a:t>categorical responses</a:t>
            </a:r>
            <a:r>
              <a:rPr lang="en-US" sz="2100" dirty="0"/>
              <a:t>, confirming that the original aspect was much preferred over the non-original aspect: here </a:t>
            </a:r>
            <a:r>
              <a:rPr lang="en-US" sz="2100" b="1" dirty="0"/>
              <a:t>aspect is HIGHLY redundant</a:t>
            </a:r>
          </a:p>
          <a:p>
            <a:pPr lvl="1"/>
            <a:r>
              <a:rPr lang="en-US" sz="2100" b="1" dirty="0"/>
              <a:t>17%</a:t>
            </a:r>
            <a:r>
              <a:rPr lang="en-US" sz="2100" dirty="0"/>
              <a:t> of items received similar ratings for both original and non-original aspect: here </a:t>
            </a:r>
            <a:r>
              <a:rPr lang="en-US" sz="2100" b="1" dirty="0"/>
              <a:t>aspect is HIGHLY open to construal</a:t>
            </a:r>
          </a:p>
          <a:p>
            <a:r>
              <a:rPr lang="en-US" sz="2400" dirty="0"/>
              <a:t>Native speakers react very differently to original vs. non-original aspect in terms of consistency – </a:t>
            </a:r>
            <a:r>
              <a:rPr lang="en-US" sz="2400" b="1" dirty="0"/>
              <a:t>responses for non-original aspect are much LESS consistent</a:t>
            </a:r>
          </a:p>
        </p:txBody>
      </p:sp>
    </p:spTree>
    <p:extLst>
      <p:ext uri="{BB962C8B-B14F-4D97-AF65-F5344CB8AC3E}">
        <p14:creationId xmlns:p14="http://schemas.microsoft.com/office/powerpoint/2010/main" val="1911266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normAutofit/>
          </a:bodyPr>
          <a:lstStyle/>
          <a:p>
            <a:r>
              <a:rPr lang="en-US" altLang="en-US" sz="3000" dirty="0">
                <a:ea typeface="ＭＳ Ｐゴシック" charset="-128"/>
                <a:cs typeface="Open Sans" charset="0"/>
              </a:rPr>
              <a:t>What’s next:</a:t>
            </a:r>
          </a:p>
        </p:txBody>
      </p:sp>
      <p:sp>
        <p:nvSpPr>
          <p:cNvPr id="106499" name="Content Placeholder 3"/>
          <p:cNvSpPr>
            <a:spLocks noGrp="1"/>
          </p:cNvSpPr>
          <p:nvPr>
            <p:ph idx="1"/>
          </p:nvPr>
        </p:nvSpPr>
        <p:spPr>
          <a:xfrm>
            <a:off x="628652" y="1331217"/>
            <a:ext cx="4885458" cy="3504010"/>
          </a:xfrm>
        </p:spPr>
        <p:txBody>
          <a:bodyPr>
            <a:normAutofit fontScale="92500" lnSpcReduction="20000"/>
          </a:bodyPr>
          <a:lstStyle/>
          <a:p>
            <a:r>
              <a:rPr lang="en-US" altLang="en-US" sz="2400" dirty="0">
                <a:ea typeface="ＭＳ Ｐゴシック" charset="-128"/>
                <a:cs typeface="Open Sans Light" charset="0"/>
              </a:rPr>
              <a:t>Corpus data, experiments, and machine learning to ferret out and model the way that native speakers use context to select aspect</a:t>
            </a:r>
          </a:p>
          <a:p>
            <a:r>
              <a:rPr lang="en-US" altLang="en-US" sz="2400" dirty="0">
                <a:ea typeface="ＭＳ Ｐゴシック" charset="-128"/>
                <a:cs typeface="Open Sans Light" charset="0"/>
              </a:rPr>
              <a:t>Discover differences between contexts where aspect is determined and where it is open to construal</a:t>
            </a:r>
          </a:p>
          <a:p>
            <a:r>
              <a:rPr lang="en-US" altLang="en-US" sz="2400" dirty="0">
                <a:ea typeface="ＭＳ Ｐゴシック" charset="-128"/>
                <a:cs typeface="Open Sans Light" charset="0"/>
              </a:rPr>
              <a:t>Build effective resources for language learners</a:t>
            </a:r>
          </a:p>
          <a:p>
            <a:pPr marL="0" indent="0">
              <a:buNone/>
            </a:pPr>
            <a:endParaRPr lang="en-US" altLang="en-US" sz="1650" dirty="0">
              <a:latin typeface="Open Sans Light" charset="0"/>
              <a:ea typeface="ＭＳ Ｐゴシック" charset="-128"/>
              <a:cs typeface="Open Sans Light" charset="0"/>
            </a:endParaRPr>
          </a:p>
        </p:txBody>
      </p:sp>
      <p:pic>
        <p:nvPicPr>
          <p:cNvPr id="2" name="Picture 1">
            <a:extLst>
              <a:ext uri="{FF2B5EF4-FFF2-40B4-BE49-F238E27FC236}">
                <a16:creationId xmlns:a16="http://schemas.microsoft.com/office/drawing/2014/main" id="{21D19A2F-45C0-4045-A803-E381B91FAEDB}"/>
              </a:ext>
            </a:extLst>
          </p:cNvPr>
          <p:cNvPicPr>
            <a:picLocks noChangeAspect="1"/>
          </p:cNvPicPr>
          <p:nvPr/>
        </p:nvPicPr>
        <p:blipFill>
          <a:blip r:embed="rId3"/>
          <a:stretch>
            <a:fillRect/>
          </a:stretch>
        </p:blipFill>
        <p:spPr>
          <a:xfrm>
            <a:off x="5344886" y="0"/>
            <a:ext cx="3799114" cy="2177143"/>
          </a:xfrm>
          <a:prstGeom prst="rect">
            <a:avLst/>
          </a:prstGeom>
        </p:spPr>
      </p:pic>
    </p:spTree>
    <p:extLst>
      <p:ext uri="{BB962C8B-B14F-4D97-AF65-F5344CB8AC3E}">
        <p14:creationId xmlns:p14="http://schemas.microsoft.com/office/powerpoint/2010/main" val="2352840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1" name="Title 1"/>
          <p:cNvSpPr>
            <a:spLocks noGrp="1"/>
          </p:cNvSpPr>
          <p:nvPr>
            <p:ph type="title"/>
          </p:nvPr>
        </p:nvSpPr>
        <p:spPr>
          <a:xfrm>
            <a:off x="143302" y="-168136"/>
            <a:ext cx="8407114" cy="912695"/>
          </a:xfrm>
        </p:spPr>
        <p:txBody>
          <a:bodyPr/>
          <a:lstStyle/>
          <a:p>
            <a:r>
              <a:rPr lang="en-US" altLang="en-US" dirty="0">
                <a:latin typeface="Open Sans" charset="0"/>
                <a:ea typeface="ＭＳ Ｐゴシック" charset="-128"/>
                <a:cs typeface="Open Sans" charset="0"/>
              </a:rPr>
              <a:t>Selected Bibliography</a:t>
            </a:r>
            <a:r>
              <a:rPr lang="nb-NO" altLang="en-US" dirty="0">
                <a:latin typeface="Open Sans" charset="0"/>
                <a:ea typeface="ＭＳ Ｐゴシック" charset="-128"/>
                <a:cs typeface="Open Sans" charset="0"/>
              </a:rPr>
              <a:t>: Janda </a:t>
            </a:r>
            <a:r>
              <a:rPr lang="nb-NO" altLang="en-US" dirty="0" err="1">
                <a:latin typeface="Open Sans" charset="0"/>
                <a:ea typeface="ＭＳ Ｐゴシック" charset="-128"/>
                <a:cs typeface="Open Sans" charset="0"/>
              </a:rPr>
              <a:t>on</a:t>
            </a:r>
            <a:r>
              <a:rPr lang="nb-NO" altLang="en-US" dirty="0">
                <a:latin typeface="Open Sans" charset="0"/>
                <a:ea typeface="ＭＳ Ｐゴシック" charset="-128"/>
                <a:cs typeface="Open Sans" charset="0"/>
              </a:rPr>
              <a:t> </a:t>
            </a:r>
            <a:r>
              <a:rPr lang="nb-NO" altLang="en-US" dirty="0" err="1">
                <a:latin typeface="Open Sans" charset="0"/>
                <a:ea typeface="ＭＳ Ｐゴシック" charset="-128"/>
                <a:cs typeface="Open Sans" charset="0"/>
              </a:rPr>
              <a:t>Aspect</a:t>
            </a:r>
            <a:endParaRPr lang="en-US" altLang="en-US" dirty="0">
              <a:latin typeface="Open Sans" charset="0"/>
              <a:ea typeface="ＭＳ Ｐゴシック" charset="-128"/>
              <a:cs typeface="Open Sans" charset="0"/>
            </a:endParaRPr>
          </a:p>
        </p:txBody>
      </p:sp>
      <p:sp>
        <p:nvSpPr>
          <p:cNvPr id="107522" name="Content Placeholder 2"/>
          <p:cNvSpPr>
            <a:spLocks noGrp="1"/>
          </p:cNvSpPr>
          <p:nvPr>
            <p:ph idx="1"/>
          </p:nvPr>
        </p:nvSpPr>
        <p:spPr>
          <a:xfrm>
            <a:off x="143302" y="656049"/>
            <a:ext cx="8905164" cy="3793331"/>
          </a:xfrm>
        </p:spPr>
        <p:txBody>
          <a:bodyPr>
            <a:noAutofit/>
          </a:bodyPr>
          <a:lstStyle/>
          <a:p>
            <a:pPr marL="0" indent="0">
              <a:spcBef>
                <a:spcPts val="300"/>
              </a:spcBef>
              <a:buNone/>
            </a:pPr>
            <a:r>
              <a:rPr lang="en-GB" altLang="en-US" sz="975" dirty="0">
                <a:ea typeface="ＭＳ Ｐゴシック" charset="-128"/>
                <a:cs typeface="Open Sans Light" charset="0"/>
              </a:rPr>
              <a:t>“A user-friendly conceptualization of Aspect”, </a:t>
            </a:r>
            <a:r>
              <a:rPr lang="en-GB" altLang="en-US" sz="975" i="1" dirty="0">
                <a:ea typeface="ＭＳ Ｐゴシック" charset="-128"/>
                <a:cs typeface="Open Sans Light" charset="0"/>
              </a:rPr>
              <a:t>Slavic and East European Journal</a:t>
            </a:r>
            <a:r>
              <a:rPr lang="en-GB" altLang="en-US" sz="975" dirty="0">
                <a:ea typeface="ＭＳ Ｐゴシック" charset="-128"/>
                <a:cs typeface="Open Sans Light" charset="0"/>
              </a:rPr>
              <a:t>, vol. 47, no. 2, 2003, pp. 251-281.</a:t>
            </a:r>
          </a:p>
          <a:p>
            <a:pPr marL="0" indent="0">
              <a:spcBef>
                <a:spcPts val="300"/>
              </a:spcBef>
              <a:buNone/>
            </a:pPr>
            <a:r>
              <a:rPr lang="en-GB" altLang="en-US" sz="975" dirty="0">
                <a:ea typeface="ＭＳ Ｐゴシック" charset="-128"/>
                <a:cs typeface="Open Sans Light" charset="0"/>
              </a:rPr>
              <a:t>“A metaphor in search of a source domain: the categories of Slavic aspect”, </a:t>
            </a:r>
            <a:r>
              <a:rPr lang="en-GB" altLang="en-US" sz="975" i="1" dirty="0">
                <a:ea typeface="ＭＳ Ｐゴシック" charset="-128"/>
                <a:cs typeface="Open Sans Light" charset="0"/>
              </a:rPr>
              <a:t>Cognitive Linguistics</a:t>
            </a:r>
            <a:r>
              <a:rPr lang="en-GB" altLang="en-US" sz="975" dirty="0">
                <a:ea typeface="ＭＳ Ｐゴシック" charset="-128"/>
                <a:cs typeface="Open Sans Light" charset="0"/>
              </a:rPr>
              <a:t>, vol. 15, no. 4, 2004, 471-527.</a:t>
            </a:r>
          </a:p>
          <a:p>
            <a:pPr marL="0" indent="0">
              <a:spcBef>
                <a:spcPts val="300"/>
              </a:spcBef>
              <a:buNone/>
            </a:pPr>
            <a:r>
              <a:rPr lang="en-GB" altLang="en-US" sz="975" dirty="0">
                <a:ea typeface="ＭＳ Ｐゴシック" charset="-128"/>
                <a:cs typeface="Open Sans Light" charset="0"/>
              </a:rPr>
              <a:t>“A Metaphor for Aspect in Slavic”, </a:t>
            </a:r>
            <a:r>
              <a:rPr lang="en-GB" altLang="en-US" sz="975" i="1" dirty="0">
                <a:ea typeface="ＭＳ Ｐゴシック" charset="-128"/>
                <a:cs typeface="Open Sans Light" charset="0"/>
              </a:rPr>
              <a:t>Henrik Birnbaum in Memoriam (=International Journal of Slavic Linguistics and Poetics</a:t>
            </a:r>
            <a:r>
              <a:rPr lang="en-GB" altLang="en-US" sz="975" dirty="0">
                <a:ea typeface="ＭＳ Ｐゴシック" charset="-128"/>
                <a:cs typeface="Open Sans Light" charset="0"/>
              </a:rPr>
              <a:t>, vol. 44-45, 2002-03; released 2006), 249-60.</a:t>
            </a:r>
          </a:p>
          <a:p>
            <a:pPr marL="0" indent="0">
              <a:spcBef>
                <a:spcPts val="300"/>
              </a:spcBef>
              <a:buNone/>
            </a:pPr>
            <a:r>
              <a:rPr lang="en-GB" altLang="en-US" sz="975" dirty="0">
                <a:ea typeface="ＭＳ Ｐゴシック" charset="-128"/>
                <a:cs typeface="Open Sans Light" charset="0"/>
              </a:rPr>
              <a:t>“</a:t>
            </a:r>
            <a:r>
              <a:rPr lang="cs-CZ" altLang="en-US" sz="975" dirty="0" err="1">
                <a:ea typeface="ＭＳ Ｐゴシック" charset="-128"/>
                <a:cs typeface="Open Sans Light" charset="0"/>
              </a:rPr>
              <a:t>Aspectual</a:t>
            </a:r>
            <a:r>
              <a:rPr lang="cs-CZ" altLang="en-US" sz="975" dirty="0">
                <a:ea typeface="ＭＳ Ｐゴシック" charset="-128"/>
                <a:cs typeface="Open Sans Light" charset="0"/>
              </a:rPr>
              <a:t> </a:t>
            </a:r>
            <a:r>
              <a:rPr lang="cs-CZ" altLang="en-US" sz="975" dirty="0" err="1">
                <a:ea typeface="ＭＳ Ｐゴシック" charset="-128"/>
                <a:cs typeface="Open Sans Light" charset="0"/>
              </a:rPr>
              <a:t>clusters</a:t>
            </a:r>
            <a:r>
              <a:rPr lang="cs-CZ" altLang="en-US" sz="975" dirty="0">
                <a:ea typeface="ＭＳ Ｐゴシック" charset="-128"/>
                <a:cs typeface="Open Sans Light" charset="0"/>
              </a:rPr>
              <a:t> </a:t>
            </a:r>
            <a:r>
              <a:rPr lang="cs-CZ" altLang="en-US" sz="975" dirty="0" err="1">
                <a:ea typeface="ＭＳ Ｐゴシック" charset="-128"/>
                <a:cs typeface="Open Sans Light" charset="0"/>
              </a:rPr>
              <a:t>of</a:t>
            </a:r>
            <a:r>
              <a:rPr lang="cs-CZ" altLang="en-US" sz="975" dirty="0">
                <a:ea typeface="ＭＳ Ｐゴシック" charset="-128"/>
                <a:cs typeface="Open Sans Light" charset="0"/>
              </a:rPr>
              <a:t> </a:t>
            </a:r>
            <a:r>
              <a:rPr lang="cs-CZ" altLang="en-US" sz="975" dirty="0" err="1">
                <a:ea typeface="ＭＳ Ｐゴシック" charset="-128"/>
                <a:cs typeface="Open Sans Light" charset="0"/>
              </a:rPr>
              <a:t>Russian</a:t>
            </a:r>
            <a:r>
              <a:rPr lang="cs-CZ" altLang="en-US" sz="975" dirty="0">
                <a:ea typeface="ＭＳ Ｐゴシック" charset="-128"/>
                <a:cs typeface="Open Sans Light" charset="0"/>
              </a:rPr>
              <a:t> </a:t>
            </a:r>
            <a:r>
              <a:rPr lang="cs-CZ" altLang="en-US" sz="975" dirty="0" err="1">
                <a:ea typeface="ＭＳ Ｐゴシック" charset="-128"/>
                <a:cs typeface="Open Sans Light" charset="0"/>
              </a:rPr>
              <a:t>verbs</a:t>
            </a:r>
            <a:r>
              <a:rPr lang="en-GB" altLang="en-US" sz="975" dirty="0">
                <a:ea typeface="ＭＳ Ｐゴシック" charset="-128"/>
                <a:cs typeface="Open Sans Light" charset="0"/>
              </a:rPr>
              <a:t>”, </a:t>
            </a:r>
            <a:r>
              <a:rPr lang="en-GB" altLang="en-US" sz="975" i="1" dirty="0">
                <a:ea typeface="ＭＳ Ｐゴシック" charset="-128"/>
                <a:cs typeface="Open Sans Light" charset="0"/>
              </a:rPr>
              <a:t>Studies in Language</a:t>
            </a:r>
            <a:r>
              <a:rPr lang="en-GB" altLang="en-US" sz="975" dirty="0">
                <a:ea typeface="ＭＳ Ｐゴシック" charset="-128"/>
                <a:cs typeface="Open Sans Light" charset="0"/>
              </a:rPr>
              <a:t> 31:3 (2007), 607-648.</a:t>
            </a:r>
          </a:p>
          <a:p>
            <a:pPr marL="0" indent="0">
              <a:spcBef>
                <a:spcPts val="300"/>
              </a:spcBef>
              <a:buNone/>
            </a:pPr>
            <a:r>
              <a:rPr lang="en-GB" altLang="en-US" sz="975" dirty="0">
                <a:ea typeface="ＭＳ Ｐゴシック" charset="-128"/>
                <a:cs typeface="Open Sans Light" charset="0"/>
              </a:rPr>
              <a:t>“Motion Verbs and the Development of Aspect in Russian”. </a:t>
            </a:r>
            <a:r>
              <a:rPr lang="en-GB" altLang="en-US" sz="975" i="1" dirty="0" err="1">
                <a:ea typeface="ＭＳ Ｐゴシック" charset="-128"/>
                <a:cs typeface="Open Sans Light" charset="0"/>
              </a:rPr>
              <a:t>Scando-Slavica</a:t>
            </a:r>
            <a:r>
              <a:rPr lang="en-GB" altLang="en-US" sz="975" dirty="0">
                <a:ea typeface="ＭＳ Ｐゴシック" charset="-128"/>
                <a:cs typeface="Open Sans Light" charset="0"/>
              </a:rPr>
              <a:t> 54 (2008), 179-197. </a:t>
            </a:r>
          </a:p>
          <a:p>
            <a:pPr marL="0" indent="0">
              <a:spcBef>
                <a:spcPts val="300"/>
              </a:spcBef>
              <a:buNone/>
            </a:pPr>
            <a:r>
              <a:rPr lang="en-GB" altLang="en-US" sz="975" dirty="0">
                <a:ea typeface="ＭＳ Ｐゴシック" charset="-128"/>
                <a:cs typeface="Open Sans Light" charset="0"/>
              </a:rPr>
              <a:t>“Beyond the pair: Aspectual clusters for learners of Russian”, with John J. </a:t>
            </a:r>
            <a:r>
              <a:rPr lang="en-GB" altLang="en-US" sz="975" dirty="0" err="1">
                <a:ea typeface="ＭＳ Ｐゴシック" charset="-128"/>
                <a:cs typeface="Open Sans Light" charset="0"/>
              </a:rPr>
              <a:t>Korba</a:t>
            </a:r>
            <a:r>
              <a:rPr lang="en-GB" altLang="en-US" sz="975" dirty="0">
                <a:ea typeface="ＭＳ Ｐゴシック" charset="-128"/>
                <a:cs typeface="Open Sans Light" charset="0"/>
              </a:rPr>
              <a:t>, </a:t>
            </a:r>
            <a:r>
              <a:rPr lang="en-GB" altLang="en-US" sz="975" i="1" dirty="0">
                <a:ea typeface="ＭＳ Ｐゴシック" charset="-128"/>
                <a:cs typeface="Open Sans Light" charset="0"/>
              </a:rPr>
              <a:t>Slavic and East European Journal</a:t>
            </a:r>
            <a:r>
              <a:rPr lang="en-GB" altLang="en-US" sz="975" dirty="0">
                <a:ea typeface="ＭＳ Ｐゴシック" charset="-128"/>
                <a:cs typeface="Open Sans Light" charset="0"/>
              </a:rPr>
              <a:t> 52:2 (2008), 254-270.</a:t>
            </a:r>
          </a:p>
          <a:p>
            <a:pPr marL="0" indent="0">
              <a:spcBef>
                <a:spcPts val="300"/>
              </a:spcBef>
              <a:buNone/>
            </a:pPr>
            <a:r>
              <a:rPr lang="en-GB" altLang="en-US" sz="975" dirty="0">
                <a:ea typeface="ＭＳ Ｐゴシック" charset="-128"/>
                <a:cs typeface="Open Sans Light" charset="0"/>
              </a:rPr>
              <a:t>“Semantic Motivations for Aspectual Clusters of Russian Verbs”. In Christina Y. </a:t>
            </a:r>
            <a:r>
              <a:rPr lang="en-GB" altLang="en-US" sz="975" dirty="0" err="1">
                <a:ea typeface="ＭＳ Ｐゴシック" charset="-128"/>
                <a:cs typeface="Open Sans Light" charset="0"/>
              </a:rPr>
              <a:t>Bethin</a:t>
            </a:r>
            <a:r>
              <a:rPr lang="en-GB" altLang="en-US" sz="975" dirty="0">
                <a:ea typeface="ＭＳ Ｐゴシック" charset="-128"/>
                <a:cs typeface="Open Sans Light" charset="0"/>
              </a:rPr>
              <a:t>, ed. </a:t>
            </a:r>
            <a:r>
              <a:rPr lang="en-GB" altLang="en-US" sz="975" i="1" dirty="0">
                <a:ea typeface="ＭＳ Ｐゴシック" charset="-128"/>
                <a:cs typeface="Open Sans Light" charset="0"/>
              </a:rPr>
              <a:t>American Contributions to the 14th International Congress of </a:t>
            </a:r>
            <a:r>
              <a:rPr lang="en-GB" altLang="en-US" sz="975" i="1" dirty="0" err="1">
                <a:ea typeface="ＭＳ Ｐゴシック" charset="-128"/>
                <a:cs typeface="Open Sans Light" charset="0"/>
              </a:rPr>
              <a:t>Slavists</a:t>
            </a:r>
            <a:r>
              <a:rPr lang="en-GB" altLang="en-US" sz="975" i="1" dirty="0">
                <a:ea typeface="ＭＳ Ｐゴシック" charset="-128"/>
                <a:cs typeface="Open Sans Light" charset="0"/>
              </a:rPr>
              <a:t>, </a:t>
            </a:r>
            <a:r>
              <a:rPr lang="en-GB" altLang="en-US" sz="975" i="1" dirty="0" err="1">
                <a:ea typeface="ＭＳ Ｐゴシック" charset="-128"/>
                <a:cs typeface="Open Sans Light" charset="0"/>
              </a:rPr>
              <a:t>Ohrid</a:t>
            </a:r>
            <a:r>
              <a:rPr lang="en-GB" altLang="en-US" sz="975" i="1" dirty="0">
                <a:ea typeface="ＭＳ Ｐゴシック" charset="-128"/>
                <a:cs typeface="Open Sans Light" charset="0"/>
              </a:rPr>
              <a:t>, September 2008. </a:t>
            </a:r>
            <a:r>
              <a:rPr lang="en-GB" altLang="en-US" sz="975" dirty="0">
                <a:ea typeface="ＭＳ Ｐゴシック" charset="-128"/>
                <a:cs typeface="Open Sans Light" charset="0"/>
              </a:rPr>
              <a:t>2008. Bloomington, IN: </a:t>
            </a:r>
            <a:r>
              <a:rPr lang="en-GB" altLang="en-US" sz="975" dirty="0" err="1">
                <a:ea typeface="ＭＳ Ｐゴシック" charset="-128"/>
                <a:cs typeface="Open Sans Light" charset="0"/>
              </a:rPr>
              <a:t>Slavica</a:t>
            </a:r>
            <a:r>
              <a:rPr lang="en-GB" altLang="en-US" sz="975" dirty="0">
                <a:ea typeface="ＭＳ Ｐゴシック" charset="-128"/>
                <a:cs typeface="Open Sans Light" charset="0"/>
              </a:rPr>
              <a:t> Publishers. pp. 181-196.</a:t>
            </a:r>
          </a:p>
          <a:p>
            <a:pPr marL="0" indent="0">
              <a:spcBef>
                <a:spcPts val="300"/>
              </a:spcBef>
              <a:buNone/>
            </a:pPr>
            <a:r>
              <a:rPr lang="en-GB" altLang="en-US" sz="975" dirty="0">
                <a:ea typeface="ＭＳ Ｐゴシック" charset="-128"/>
                <a:cs typeface="Open Sans Light" charset="0"/>
              </a:rPr>
              <a:t>“</a:t>
            </a:r>
            <a:r>
              <a:rPr lang="en-GB" altLang="en-US" sz="975" i="1" dirty="0" err="1">
                <a:ea typeface="ＭＳ Ｐゴシック" charset="-128"/>
                <a:cs typeface="Open Sans Light" charset="0"/>
              </a:rPr>
              <a:t>Xoxotnul</a:t>
            </a:r>
            <a:r>
              <a:rPr lang="en-GB" altLang="en-US" sz="975" i="1" dirty="0">
                <a:ea typeface="ＭＳ Ｐゴシック" charset="-128"/>
                <a:cs typeface="Open Sans Light" charset="0"/>
              </a:rPr>
              <a:t>, </a:t>
            </a:r>
            <a:r>
              <a:rPr lang="en-GB" altLang="en-US" sz="975" i="1" dirty="0" err="1">
                <a:ea typeface="ＭＳ Ｐゴシック" charset="-128"/>
                <a:cs typeface="Open Sans Light" charset="0"/>
              </a:rPr>
              <a:t>sxitril</a:t>
            </a:r>
            <a:r>
              <a:rPr lang="en-GB" altLang="en-US" sz="975" dirty="0">
                <a:ea typeface="ＭＳ Ｐゴシック" charset="-128"/>
                <a:cs typeface="Open Sans Light" charset="0"/>
              </a:rPr>
              <a:t>: The relationship between </a:t>
            </a:r>
            <a:r>
              <a:rPr lang="en-GB" altLang="en-US" sz="975" dirty="0" err="1">
                <a:ea typeface="ＭＳ Ｐゴシック" charset="-128"/>
                <a:cs typeface="Open Sans Light" charset="0"/>
              </a:rPr>
              <a:t>semelfactives</a:t>
            </a:r>
            <a:r>
              <a:rPr lang="en-GB" altLang="en-US" sz="975" dirty="0">
                <a:ea typeface="ＭＳ Ｐゴシック" charset="-128"/>
                <a:cs typeface="Open Sans Light" charset="0"/>
              </a:rPr>
              <a:t> formed with </a:t>
            </a:r>
            <a:r>
              <a:rPr lang="en-GB" altLang="en-US" sz="975" i="1" dirty="0">
                <a:ea typeface="ＭＳ Ｐゴシック" charset="-128"/>
                <a:cs typeface="Open Sans Light" charset="0"/>
              </a:rPr>
              <a:t>-nu-</a:t>
            </a:r>
            <a:r>
              <a:rPr lang="en-GB" altLang="en-US" sz="975" dirty="0">
                <a:ea typeface="ＭＳ Ｐゴシック" charset="-128"/>
                <a:cs typeface="Open Sans Light" charset="0"/>
              </a:rPr>
              <a:t> and </a:t>
            </a:r>
            <a:r>
              <a:rPr lang="en-GB" altLang="en-US" sz="975" i="1" dirty="0">
                <a:ea typeface="ＭＳ Ｐゴシック" charset="-128"/>
                <a:cs typeface="Open Sans Light" charset="0"/>
              </a:rPr>
              <a:t>s-</a:t>
            </a:r>
            <a:r>
              <a:rPr lang="en-GB" altLang="en-US" sz="975" dirty="0">
                <a:ea typeface="ＭＳ Ｐゴシック" charset="-128"/>
                <a:cs typeface="Open Sans Light" charset="0"/>
              </a:rPr>
              <a:t> in Russian”, with Stephen M. Dickey[1]. </a:t>
            </a:r>
            <a:r>
              <a:rPr lang="en-GB" altLang="en-US" sz="975" i="1" dirty="0">
                <a:ea typeface="ＭＳ Ｐゴシック" charset="-128"/>
                <a:cs typeface="Open Sans Light" charset="0"/>
              </a:rPr>
              <a:t>Russian Linguistics</a:t>
            </a:r>
            <a:r>
              <a:rPr lang="en-GB" altLang="en-US" sz="975" dirty="0">
                <a:ea typeface="ＭＳ Ｐゴシック" charset="-128"/>
                <a:cs typeface="Open Sans Light" charset="0"/>
              </a:rPr>
              <a:t>, 33: 3 (2009), 229-248.</a:t>
            </a:r>
          </a:p>
          <a:p>
            <a:pPr marL="0" indent="0">
              <a:spcBef>
                <a:spcPts val="300"/>
              </a:spcBef>
              <a:buNone/>
            </a:pPr>
            <a:r>
              <a:rPr lang="en-GB" altLang="en-US" sz="975" dirty="0">
                <a:ea typeface="ＭＳ Ｐゴシック" charset="-128"/>
                <a:cs typeface="Open Sans Light" charset="0"/>
              </a:rPr>
              <a:t>“Prefixed Perfectives from Non-Determined Motion Verbs in Russian”, In: </a:t>
            </a:r>
            <a:r>
              <a:rPr lang="en-GB" altLang="en-US" sz="975" dirty="0" err="1">
                <a:ea typeface="ＭＳ Ｐゴシック" charset="-128"/>
                <a:cs typeface="Open Sans Light" charset="0"/>
              </a:rPr>
              <a:t>Viktoria</a:t>
            </a:r>
            <a:r>
              <a:rPr lang="en-GB" altLang="en-US" sz="975" dirty="0">
                <a:ea typeface="ＭＳ Ｐゴシック" charset="-128"/>
                <a:cs typeface="Open Sans Light" charset="0"/>
              </a:rPr>
              <a:t> </a:t>
            </a:r>
            <a:r>
              <a:rPr lang="en-GB" altLang="en-US" sz="975" dirty="0" err="1">
                <a:ea typeface="ＭＳ Ｐゴシック" charset="-128"/>
                <a:cs typeface="Open Sans Light" charset="0"/>
              </a:rPr>
              <a:t>Driagina-Hasko</a:t>
            </a:r>
            <a:r>
              <a:rPr lang="en-GB" altLang="en-US" sz="975" dirty="0">
                <a:ea typeface="ＭＳ Ｐゴシック" charset="-128"/>
                <a:cs typeface="Open Sans Light" charset="0"/>
              </a:rPr>
              <a:t> and Renee </a:t>
            </a:r>
            <a:r>
              <a:rPr lang="en-GB" altLang="en-US" sz="975" dirty="0" err="1">
                <a:ea typeface="ＭＳ Ｐゴシック" charset="-128"/>
                <a:cs typeface="Open Sans Light" charset="0"/>
              </a:rPr>
              <a:t>Perelmutter</a:t>
            </a:r>
            <a:r>
              <a:rPr lang="en-GB" altLang="en-US" sz="975" dirty="0">
                <a:ea typeface="ＭＳ Ｐゴシック" charset="-128"/>
                <a:cs typeface="Open Sans Light" charset="0"/>
              </a:rPr>
              <a:t>, eds. </a:t>
            </a:r>
            <a:r>
              <a:rPr lang="en-GB" altLang="en-US" sz="975" i="1" dirty="0">
                <a:ea typeface="ＭＳ Ｐゴシック" charset="-128"/>
                <a:cs typeface="Open Sans Light" charset="0"/>
              </a:rPr>
              <a:t>New Approaches to Slavic verbs of motion</a:t>
            </a:r>
            <a:r>
              <a:rPr lang="en-GB" altLang="en-US" sz="975" dirty="0">
                <a:ea typeface="ＭＳ Ｐゴシック" charset="-128"/>
                <a:cs typeface="Open Sans Light" charset="0"/>
              </a:rPr>
              <a:t> (= Studies in Language Companion Series 115). Amsterdam/Philadelphia: John </a:t>
            </a:r>
            <a:r>
              <a:rPr lang="en-GB" altLang="en-US" sz="975" dirty="0" err="1">
                <a:ea typeface="ＭＳ Ｐゴシック" charset="-128"/>
                <a:cs typeface="Open Sans Light" charset="0"/>
              </a:rPr>
              <a:t>Benjamins</a:t>
            </a:r>
            <a:r>
              <a:rPr lang="en-GB" altLang="en-US" sz="975" dirty="0">
                <a:ea typeface="ＭＳ Ｐゴシック" charset="-128"/>
                <a:cs typeface="Open Sans Light" charset="0"/>
              </a:rPr>
              <a:t>, 2010. pp. 125-140.</a:t>
            </a:r>
          </a:p>
          <a:p>
            <a:pPr marL="0" indent="0">
              <a:spcBef>
                <a:spcPts val="300"/>
              </a:spcBef>
              <a:buNone/>
            </a:pPr>
            <a:r>
              <a:rPr lang="en-GB" altLang="en-US" sz="975" dirty="0">
                <a:ea typeface="ＭＳ Ｐゴシック" charset="-128"/>
                <a:cs typeface="Open Sans Light" charset="0"/>
              </a:rPr>
              <a:t>“Taking Apart Russian RAZ-”, with Tore </a:t>
            </a:r>
            <a:r>
              <a:rPr lang="en-GB" altLang="en-US" sz="975" dirty="0" err="1">
                <a:ea typeface="ＭＳ Ｐゴシック" charset="-128"/>
                <a:cs typeface="Open Sans Light" charset="0"/>
              </a:rPr>
              <a:t>Nesset</a:t>
            </a:r>
            <a:r>
              <a:rPr lang="en-GB" altLang="en-US" sz="975" dirty="0">
                <a:ea typeface="ＭＳ Ｐゴシック" charset="-128"/>
                <a:cs typeface="Open Sans Light" charset="0"/>
              </a:rPr>
              <a:t>. </a:t>
            </a:r>
            <a:r>
              <a:rPr lang="en-GB" altLang="en-US" sz="975" i="1" dirty="0">
                <a:ea typeface="ＭＳ Ｐゴシック" charset="-128"/>
                <a:cs typeface="Open Sans Light" charset="0"/>
              </a:rPr>
              <a:t>Slavic and East European Journal</a:t>
            </a:r>
            <a:r>
              <a:rPr lang="en-GB" altLang="en-US" sz="975" dirty="0">
                <a:ea typeface="ＭＳ Ｐゴシック" charset="-128"/>
                <a:cs typeface="Open Sans Light" charset="0"/>
              </a:rPr>
              <a:t> 54:3 (2010), 476-501.</a:t>
            </a:r>
          </a:p>
          <a:p>
            <a:pPr marL="0" indent="0">
              <a:spcBef>
                <a:spcPts val="300"/>
              </a:spcBef>
              <a:buNone/>
            </a:pPr>
            <a:r>
              <a:rPr lang="en-GB" altLang="en-US" sz="975" dirty="0">
                <a:ea typeface="ＭＳ Ｐゴシック" charset="-128"/>
                <a:cs typeface="Open Sans Light" charset="0"/>
              </a:rPr>
              <a:t>“Two ways to get out: Radial Category Profiling and the Russian Prefixes </a:t>
            </a:r>
            <a:r>
              <a:rPr lang="en-GB" altLang="en-US" sz="975" i="1" dirty="0" err="1">
                <a:ea typeface="ＭＳ Ｐゴシック" charset="-128"/>
                <a:cs typeface="Open Sans Light" charset="0"/>
              </a:rPr>
              <a:t>vy</a:t>
            </a:r>
            <a:r>
              <a:rPr lang="en-GB" altLang="en-US" sz="975" dirty="0">
                <a:ea typeface="ＭＳ Ｐゴシック" charset="-128"/>
                <a:cs typeface="Open Sans Light" charset="0"/>
              </a:rPr>
              <a:t>- and </a:t>
            </a:r>
            <a:r>
              <a:rPr lang="en-GB" altLang="en-US" sz="975" i="1" dirty="0" err="1">
                <a:ea typeface="ＭＳ Ｐゴシック" charset="-128"/>
                <a:cs typeface="Open Sans Light" charset="0"/>
              </a:rPr>
              <a:t>iz</a:t>
            </a:r>
            <a:r>
              <a:rPr lang="en-GB" altLang="en-US" sz="975" dirty="0">
                <a:ea typeface="ＭＳ Ｐゴシック" charset="-128"/>
                <a:cs typeface="Open Sans Light" charset="0"/>
              </a:rPr>
              <a:t>-”, with Tore </a:t>
            </a:r>
            <a:r>
              <a:rPr lang="en-GB" altLang="en-US" sz="975" dirty="0" err="1">
                <a:ea typeface="ＭＳ Ｐゴシック" charset="-128"/>
                <a:cs typeface="Open Sans Light" charset="0"/>
              </a:rPr>
              <a:t>Nesset</a:t>
            </a:r>
            <a:r>
              <a:rPr lang="en-GB" altLang="en-US" sz="975" dirty="0">
                <a:ea typeface="ＭＳ Ｐゴシック" charset="-128"/>
                <a:cs typeface="Open Sans Light" charset="0"/>
              </a:rPr>
              <a:t>[1] and Anna </a:t>
            </a:r>
            <a:r>
              <a:rPr lang="en-GB" altLang="en-US" sz="975" dirty="0" err="1">
                <a:ea typeface="ＭＳ Ｐゴシック" charset="-128"/>
                <a:cs typeface="Open Sans Light" charset="0"/>
              </a:rPr>
              <a:t>Endresen</a:t>
            </a:r>
            <a:r>
              <a:rPr lang="en-GB" altLang="en-US" sz="975" dirty="0">
                <a:ea typeface="ＭＳ Ｐゴシック" charset="-128"/>
                <a:cs typeface="Open Sans Light" charset="0"/>
              </a:rPr>
              <a:t>[2]. </a:t>
            </a:r>
            <a:r>
              <a:rPr lang="en-GB" altLang="en-US" sz="975" i="1" dirty="0" err="1">
                <a:ea typeface="ＭＳ Ｐゴシック" charset="-128"/>
                <a:cs typeface="Open Sans Light" charset="0"/>
              </a:rPr>
              <a:t>Zeitschrift</a:t>
            </a:r>
            <a:r>
              <a:rPr lang="en-GB" altLang="en-US" sz="975" i="1" dirty="0">
                <a:ea typeface="ＭＳ Ｐゴシック" charset="-128"/>
                <a:cs typeface="Open Sans Light" charset="0"/>
              </a:rPr>
              <a:t> </a:t>
            </a:r>
            <a:r>
              <a:rPr lang="en-GB" altLang="en-US" sz="975" i="1" dirty="0" err="1">
                <a:ea typeface="ＭＳ Ｐゴシック" charset="-128"/>
                <a:cs typeface="Open Sans Light" charset="0"/>
              </a:rPr>
              <a:t>für</a:t>
            </a:r>
            <a:r>
              <a:rPr lang="en-GB" altLang="en-US" sz="975" i="1" dirty="0">
                <a:ea typeface="ＭＳ Ｐゴシック" charset="-128"/>
                <a:cs typeface="Open Sans Light" charset="0"/>
              </a:rPr>
              <a:t> </a:t>
            </a:r>
            <a:r>
              <a:rPr lang="en-GB" altLang="en-US" sz="975" i="1" dirty="0" err="1">
                <a:ea typeface="ＭＳ Ｐゴシック" charset="-128"/>
                <a:cs typeface="Open Sans Light" charset="0"/>
              </a:rPr>
              <a:t>Slawistik</a:t>
            </a:r>
            <a:r>
              <a:rPr lang="en-GB" altLang="en-US" sz="975" dirty="0">
                <a:ea typeface="ＭＳ Ｐゴシック" charset="-128"/>
                <a:cs typeface="Open Sans Light" charset="0"/>
              </a:rPr>
              <a:t> 56:4 (2011), 377-402.</a:t>
            </a:r>
          </a:p>
          <a:p>
            <a:pPr marL="0" indent="0">
              <a:spcBef>
                <a:spcPts val="300"/>
              </a:spcBef>
              <a:buNone/>
            </a:pPr>
            <a:r>
              <a:rPr lang="en-GB" altLang="en-US" sz="975" dirty="0">
                <a:ea typeface="ＭＳ Ｐゴシック" charset="-128"/>
                <a:cs typeface="Open Sans Light" charset="0"/>
              </a:rPr>
              <a:t>“Russian ‘purely aspectual’ prefixes: Not so ‘empty’ after all?”, with Anna </a:t>
            </a:r>
            <a:r>
              <a:rPr lang="en-GB" altLang="en-US" sz="975" dirty="0" err="1">
                <a:ea typeface="ＭＳ Ｐゴシック" charset="-128"/>
                <a:cs typeface="Open Sans Light" charset="0"/>
              </a:rPr>
              <a:t>Endresen</a:t>
            </a:r>
            <a:r>
              <a:rPr lang="en-GB" altLang="en-US" sz="975" dirty="0">
                <a:ea typeface="ＭＳ Ｐゴシック" charset="-128"/>
                <a:cs typeface="Open Sans Light" charset="0"/>
              </a:rPr>
              <a:t>, Julia Kuznetsova, Olga </a:t>
            </a:r>
            <a:r>
              <a:rPr lang="en-GB" altLang="en-US" sz="975" dirty="0" err="1">
                <a:ea typeface="ＭＳ Ｐゴシック" charset="-128"/>
                <a:cs typeface="Open Sans Light" charset="0"/>
              </a:rPr>
              <a:t>Lyashevskaya</a:t>
            </a:r>
            <a:r>
              <a:rPr lang="en-GB" altLang="en-US" sz="975" dirty="0">
                <a:ea typeface="ＭＳ Ｐゴシック" charset="-128"/>
                <a:cs typeface="Open Sans Light" charset="0"/>
              </a:rPr>
              <a:t>, Anastasia Makarova, Tore </a:t>
            </a:r>
            <a:r>
              <a:rPr lang="en-GB" altLang="en-US" sz="975" dirty="0" err="1">
                <a:ea typeface="ＭＳ Ｐゴシック" charset="-128"/>
                <a:cs typeface="Open Sans Light" charset="0"/>
              </a:rPr>
              <a:t>Nesset</a:t>
            </a:r>
            <a:r>
              <a:rPr lang="en-GB" altLang="en-US" sz="975" dirty="0">
                <a:ea typeface="ＭＳ Ｐゴシック" charset="-128"/>
                <a:cs typeface="Open Sans Light" charset="0"/>
              </a:rPr>
              <a:t>, Svetlana </a:t>
            </a:r>
            <a:r>
              <a:rPr lang="en-GB" altLang="en-US" sz="975" dirty="0" err="1">
                <a:ea typeface="ＭＳ Ｐゴシック" charset="-128"/>
                <a:cs typeface="Open Sans Light" charset="0"/>
              </a:rPr>
              <a:t>Sokolova</a:t>
            </a:r>
            <a:r>
              <a:rPr lang="en-GB" altLang="en-US" sz="975" dirty="0">
                <a:ea typeface="ＭＳ Ｐゴシック" charset="-128"/>
                <a:cs typeface="Open Sans Light" charset="0"/>
              </a:rPr>
              <a:t>. </a:t>
            </a:r>
            <a:r>
              <a:rPr lang="en-GB" altLang="en-US" sz="975" i="1" dirty="0" err="1">
                <a:ea typeface="ＭＳ Ｐゴシック" charset="-128"/>
                <a:cs typeface="Open Sans Light" charset="0"/>
              </a:rPr>
              <a:t>Scando-Slavica</a:t>
            </a:r>
            <a:r>
              <a:rPr lang="en-GB" altLang="en-US" sz="975" dirty="0">
                <a:ea typeface="ＭＳ Ｐゴシック" charset="-128"/>
                <a:cs typeface="Open Sans Light" charset="0"/>
              </a:rPr>
              <a:t> 58:2 (2012), 231-291.</a:t>
            </a:r>
          </a:p>
          <a:p>
            <a:pPr marL="0" indent="0">
              <a:spcBef>
                <a:spcPts val="300"/>
              </a:spcBef>
              <a:buNone/>
            </a:pPr>
            <a:r>
              <a:rPr lang="nb-NO" altLang="en-US" sz="975" dirty="0">
                <a:ea typeface="ＭＳ Ｐゴシック" charset="-128"/>
                <a:cs typeface="Open Sans Light" charset="0"/>
              </a:rPr>
              <a:t>“</a:t>
            </a:r>
            <a:r>
              <a:rPr lang="nb-NO" altLang="en-US" sz="975" dirty="0" err="1">
                <a:ea typeface="ＭＳ Ｐゴシック" charset="-128"/>
                <a:cs typeface="Open Sans Light" charset="0"/>
              </a:rPr>
              <a:t>Russkie</a:t>
            </a:r>
            <a:r>
              <a:rPr lang="nb-NO" altLang="en-US" sz="975" dirty="0">
                <a:ea typeface="ＭＳ Ｐゴシック" charset="-128"/>
                <a:cs typeface="Open Sans Light" charset="0"/>
              </a:rPr>
              <a:t> </a:t>
            </a:r>
            <a:r>
              <a:rPr lang="nb-NO" altLang="en-US" sz="975" dirty="0" err="1">
                <a:ea typeface="ＭＳ Ｐゴシック" charset="-128"/>
                <a:cs typeface="Open Sans Light" charset="0"/>
              </a:rPr>
              <a:t>pristavki</a:t>
            </a:r>
            <a:r>
              <a:rPr lang="nb-NO" altLang="en-US" sz="975" dirty="0">
                <a:ea typeface="ＭＳ Ｐゴシック" charset="-128"/>
                <a:cs typeface="Open Sans Light" charset="0"/>
              </a:rPr>
              <a:t> kak </a:t>
            </a:r>
            <a:r>
              <a:rPr lang="nb-NO" altLang="en-US" sz="975" dirty="0" err="1">
                <a:ea typeface="ＭＳ Ｐゴシック" charset="-128"/>
                <a:cs typeface="Open Sans Light" charset="0"/>
              </a:rPr>
              <a:t>sistema</a:t>
            </a:r>
            <a:r>
              <a:rPr lang="nb-NO" altLang="en-US" sz="975" dirty="0">
                <a:ea typeface="ＭＳ Ｐゴシック" charset="-128"/>
                <a:cs typeface="Open Sans Light" charset="0"/>
              </a:rPr>
              <a:t> </a:t>
            </a:r>
            <a:r>
              <a:rPr lang="nb-NO" altLang="en-US" sz="975" dirty="0" err="1">
                <a:ea typeface="ＭＳ Ｐゴシック" charset="-128"/>
                <a:cs typeface="Open Sans Light" charset="0"/>
              </a:rPr>
              <a:t>glagol’nyx</a:t>
            </a:r>
            <a:r>
              <a:rPr lang="nb-NO" altLang="en-US" sz="975" dirty="0">
                <a:ea typeface="ＭＳ Ｐゴシック" charset="-128"/>
                <a:cs typeface="Open Sans Light" charset="0"/>
              </a:rPr>
              <a:t> </a:t>
            </a:r>
            <a:r>
              <a:rPr lang="nb-NO" altLang="en-US" sz="975" dirty="0" err="1">
                <a:ea typeface="ＭＳ Ｐゴシック" charset="-128"/>
                <a:cs typeface="Open Sans Light" charset="0"/>
              </a:rPr>
              <a:t>klassifikatorov</a:t>
            </a:r>
            <a:r>
              <a:rPr lang="nb-NO" altLang="en-US" sz="975" dirty="0">
                <a:ea typeface="ＭＳ Ｐゴシック" charset="-128"/>
                <a:cs typeface="Open Sans Light" charset="0"/>
              </a:rPr>
              <a:t>”. </a:t>
            </a:r>
            <a:r>
              <a:rPr lang="nb-NO" altLang="en-US" sz="975" i="1" dirty="0" err="1">
                <a:ea typeface="ＭＳ Ｐゴシック" charset="-128"/>
                <a:cs typeface="Open Sans Light" charset="0"/>
              </a:rPr>
              <a:t>Voprosy</a:t>
            </a:r>
            <a:r>
              <a:rPr lang="nb-NO" altLang="en-US" sz="975" i="1" dirty="0">
                <a:ea typeface="ＭＳ Ｐゴシック" charset="-128"/>
                <a:cs typeface="Open Sans Light" charset="0"/>
              </a:rPr>
              <a:t> </a:t>
            </a:r>
            <a:r>
              <a:rPr lang="nb-NO" altLang="en-US" sz="975" i="1" dirty="0" err="1">
                <a:ea typeface="ＭＳ Ｐゴシック" charset="-128"/>
                <a:cs typeface="Open Sans Light" charset="0"/>
              </a:rPr>
              <a:t>jazykoznanija</a:t>
            </a:r>
            <a:r>
              <a:rPr lang="nb-NO" altLang="en-US" sz="975" dirty="0">
                <a:ea typeface="ＭＳ Ｐゴシック" charset="-128"/>
                <a:cs typeface="Open Sans Light" charset="0"/>
              </a:rPr>
              <a:t> 6 (2012), 3-47.</a:t>
            </a:r>
            <a:endParaRPr lang="en-GB" altLang="en-US" sz="975" dirty="0">
              <a:ea typeface="ＭＳ Ｐゴシック" charset="-128"/>
              <a:cs typeface="Open Sans Light" charset="0"/>
            </a:endParaRPr>
          </a:p>
          <a:p>
            <a:pPr marL="0" indent="0">
              <a:spcBef>
                <a:spcPts val="300"/>
              </a:spcBef>
              <a:buNone/>
            </a:pPr>
            <a:r>
              <a:rPr lang="en-GB" altLang="en-US" sz="975" dirty="0">
                <a:ea typeface="ＭＳ Ｐゴシック" charset="-128"/>
                <a:cs typeface="Open Sans Light" charset="0"/>
              </a:rPr>
              <a:t>“Semantic Profiles of Five Russian Prefixes: </a:t>
            </a:r>
            <a:r>
              <a:rPr lang="en-GB" altLang="en-US" sz="975" i="1" dirty="0" err="1">
                <a:ea typeface="ＭＳ Ｐゴシック" charset="-128"/>
                <a:cs typeface="Open Sans Light" charset="0"/>
              </a:rPr>
              <a:t>po</a:t>
            </a:r>
            <a:r>
              <a:rPr lang="en-GB" altLang="en-US" sz="975" i="1" dirty="0">
                <a:ea typeface="ＭＳ Ｐゴシック" charset="-128"/>
                <a:cs typeface="Open Sans Light" charset="0"/>
              </a:rPr>
              <a:t>-</a:t>
            </a:r>
            <a:r>
              <a:rPr lang="en-GB" altLang="en-US" sz="975" dirty="0">
                <a:ea typeface="ＭＳ Ｐゴシック" charset="-128"/>
                <a:cs typeface="Open Sans Light" charset="0"/>
              </a:rPr>
              <a:t>, </a:t>
            </a:r>
            <a:r>
              <a:rPr lang="en-GB" altLang="en-US" sz="975" i="1" dirty="0">
                <a:ea typeface="ＭＳ Ｐゴシック" charset="-128"/>
                <a:cs typeface="Open Sans Light" charset="0"/>
              </a:rPr>
              <a:t>s-</a:t>
            </a:r>
            <a:r>
              <a:rPr lang="en-GB" altLang="en-US" sz="975" dirty="0">
                <a:ea typeface="ＭＳ Ｐゴシック" charset="-128"/>
                <a:cs typeface="Open Sans Light" charset="0"/>
              </a:rPr>
              <a:t>, </a:t>
            </a:r>
            <a:r>
              <a:rPr lang="en-GB" altLang="en-US" sz="975" i="1" dirty="0" err="1">
                <a:ea typeface="ＭＳ Ｐゴシック" charset="-128"/>
                <a:cs typeface="Open Sans Light" charset="0"/>
              </a:rPr>
              <a:t>za</a:t>
            </a:r>
            <a:r>
              <a:rPr lang="en-GB" altLang="en-US" sz="975" i="1" dirty="0">
                <a:ea typeface="ＭＳ Ｐゴシック" charset="-128"/>
                <a:cs typeface="Open Sans Light" charset="0"/>
              </a:rPr>
              <a:t>-</a:t>
            </a:r>
            <a:r>
              <a:rPr lang="en-GB" altLang="en-US" sz="975" dirty="0">
                <a:ea typeface="ＭＳ Ｐゴシック" charset="-128"/>
                <a:cs typeface="Open Sans Light" charset="0"/>
              </a:rPr>
              <a:t>, </a:t>
            </a:r>
            <a:r>
              <a:rPr lang="en-GB" altLang="en-US" sz="975" i="1" dirty="0" err="1">
                <a:ea typeface="ＭＳ Ｐゴシック" charset="-128"/>
                <a:cs typeface="Open Sans Light" charset="0"/>
              </a:rPr>
              <a:t>na</a:t>
            </a:r>
            <a:r>
              <a:rPr lang="en-GB" altLang="en-US" sz="975" i="1" dirty="0">
                <a:ea typeface="ＭＳ Ｐゴシック" charset="-128"/>
                <a:cs typeface="Open Sans Light" charset="0"/>
              </a:rPr>
              <a:t>-</a:t>
            </a:r>
            <a:r>
              <a:rPr lang="en-GB" altLang="en-US" sz="975" dirty="0">
                <a:ea typeface="ＭＳ Ｐゴシック" charset="-128"/>
                <a:cs typeface="Open Sans Light" charset="0"/>
              </a:rPr>
              <a:t>, </a:t>
            </a:r>
            <a:r>
              <a:rPr lang="en-GB" altLang="en-US" sz="975" i="1" dirty="0">
                <a:ea typeface="ＭＳ Ｐゴシック" charset="-128"/>
                <a:cs typeface="Open Sans Light" charset="0"/>
              </a:rPr>
              <a:t>pro-</a:t>
            </a:r>
            <a:r>
              <a:rPr lang="en-GB" altLang="en-US" sz="975" dirty="0">
                <a:ea typeface="ＭＳ Ｐゴシック" charset="-128"/>
                <a:cs typeface="Open Sans Light" charset="0"/>
              </a:rPr>
              <a:t>”, with Olga </a:t>
            </a:r>
            <a:r>
              <a:rPr lang="en-GB" altLang="en-US" sz="975" dirty="0" err="1">
                <a:ea typeface="ＭＳ Ｐゴシック" charset="-128"/>
                <a:cs typeface="Open Sans Light" charset="0"/>
              </a:rPr>
              <a:t>Lyashevskaya</a:t>
            </a:r>
            <a:r>
              <a:rPr lang="en-GB" altLang="en-US" sz="975" dirty="0">
                <a:ea typeface="ＭＳ Ｐゴシック" charset="-128"/>
                <a:cs typeface="Open Sans Light" charset="0"/>
              </a:rPr>
              <a:t>. 2013. </a:t>
            </a:r>
            <a:r>
              <a:rPr lang="en-GB" altLang="en-US" sz="975" i="1" dirty="0">
                <a:ea typeface="ＭＳ Ｐゴシック" charset="-128"/>
                <a:cs typeface="Open Sans Light" charset="0"/>
              </a:rPr>
              <a:t>Journal of Slavic Linguistics</a:t>
            </a:r>
            <a:r>
              <a:rPr lang="en-GB" altLang="en-US" sz="975" dirty="0">
                <a:ea typeface="ＭＳ Ｐゴシック" charset="-128"/>
                <a:cs typeface="Open Sans Light" charset="0"/>
              </a:rPr>
              <a:t> 21:2, 211-258.</a:t>
            </a:r>
          </a:p>
          <a:p>
            <a:pPr marL="0" indent="0">
              <a:spcBef>
                <a:spcPts val="300"/>
              </a:spcBef>
              <a:buNone/>
            </a:pPr>
            <a:r>
              <a:rPr lang="en-GB" altLang="en-US" sz="975" dirty="0">
                <a:ea typeface="ＭＳ Ｐゴシック" charset="-128"/>
                <a:cs typeface="Open Sans Light" charset="0"/>
              </a:rPr>
              <a:t>“Is Russian a verb classifier language?” In </a:t>
            </a:r>
            <a:r>
              <a:rPr lang="en-GB" altLang="en-US" sz="975" dirty="0" err="1">
                <a:ea typeface="ＭＳ Ｐゴシック" charset="-128"/>
                <a:cs typeface="Open Sans Light" charset="0"/>
              </a:rPr>
              <a:t>Gianina</a:t>
            </a:r>
            <a:r>
              <a:rPr lang="en-GB" altLang="en-US" sz="975" dirty="0">
                <a:ea typeface="ＭＳ Ｐゴシック" charset="-128"/>
                <a:cs typeface="Open Sans Light" charset="0"/>
              </a:rPr>
              <a:t> </a:t>
            </a:r>
            <a:r>
              <a:rPr lang="en-GB" altLang="en-US" sz="975" dirty="0" err="1">
                <a:ea typeface="ＭＳ Ｐゴシック" charset="-128"/>
                <a:cs typeface="Open Sans Light" charset="0"/>
              </a:rPr>
              <a:t>Iordăchioaia</a:t>
            </a:r>
            <a:r>
              <a:rPr lang="en-GB" altLang="en-US" sz="975" dirty="0">
                <a:ea typeface="ＭＳ Ｐゴシック" charset="-128"/>
                <a:cs typeface="Open Sans Light" charset="0"/>
              </a:rPr>
              <a:t>, Isabelle Roy, Kaori </a:t>
            </a:r>
            <a:r>
              <a:rPr lang="en-GB" altLang="en-US" sz="975" dirty="0" err="1">
                <a:ea typeface="ＭＳ Ｐゴシック" charset="-128"/>
                <a:cs typeface="Open Sans Light" charset="0"/>
              </a:rPr>
              <a:t>Takamine</a:t>
            </a:r>
            <a:r>
              <a:rPr lang="en-GB" altLang="en-US" sz="975" dirty="0">
                <a:ea typeface="ＭＳ Ｐゴシック" charset="-128"/>
                <a:cs typeface="Open Sans Light" charset="0"/>
              </a:rPr>
              <a:t> (eds.) 2013. </a:t>
            </a:r>
            <a:r>
              <a:rPr lang="en-GB" altLang="en-US" sz="975" i="1" dirty="0">
                <a:ea typeface="ＭＳ Ｐゴシック" charset="-128"/>
                <a:cs typeface="Open Sans Light" charset="0"/>
              </a:rPr>
              <a:t>Categorization and Category Change</a:t>
            </a:r>
            <a:r>
              <a:rPr lang="en-GB" altLang="en-US" sz="975" dirty="0">
                <a:ea typeface="ＭＳ Ｐゴシック" charset="-128"/>
                <a:cs typeface="Open Sans Light" charset="0"/>
              </a:rPr>
              <a:t>, 59-86. Cambridge: Cambridge Scholars Publishing.</a:t>
            </a:r>
          </a:p>
          <a:p>
            <a:pPr marL="0" indent="0">
              <a:spcBef>
                <a:spcPts val="300"/>
              </a:spcBef>
              <a:buNone/>
            </a:pPr>
            <a:r>
              <a:rPr lang="en-GB" altLang="en-US" sz="975" dirty="0">
                <a:ea typeface="ＭＳ Ｐゴシック" charset="-128"/>
                <a:cs typeface="Open Sans Light" charset="0"/>
              </a:rPr>
              <a:t>“Russian Aspectual Types: Croft’s Typology Revised”. In: Miriam </a:t>
            </a:r>
            <a:r>
              <a:rPr lang="en-GB" altLang="en-US" sz="975" dirty="0" err="1">
                <a:ea typeface="ＭＳ Ｐゴシック" charset="-128"/>
                <a:cs typeface="Open Sans Light" charset="0"/>
              </a:rPr>
              <a:t>Shrager</a:t>
            </a:r>
            <a:r>
              <a:rPr lang="en-GB" altLang="en-US" sz="975" dirty="0">
                <a:ea typeface="ＭＳ Ｐゴシック" charset="-128"/>
                <a:cs typeface="Open Sans Light" charset="0"/>
              </a:rPr>
              <a:t>, George Fowler, Steven Franks, and Edna Andrews (eds.). 2015. </a:t>
            </a:r>
            <a:r>
              <a:rPr lang="en-GB" altLang="en-US" sz="975" i="1" dirty="0">
                <a:ea typeface="ＭＳ Ｐゴシック" charset="-128"/>
                <a:cs typeface="Open Sans Light" charset="0"/>
              </a:rPr>
              <a:t>Studies in Slavic Linguistics and Accentology in </a:t>
            </a:r>
            <a:r>
              <a:rPr lang="en-GB" altLang="en-US" sz="975" i="1" dirty="0" err="1">
                <a:ea typeface="ＭＳ Ｐゴシック" charset="-128"/>
                <a:cs typeface="Open Sans Light" charset="0"/>
              </a:rPr>
              <a:t>Honor</a:t>
            </a:r>
            <a:r>
              <a:rPr lang="en-GB" altLang="en-US" sz="975" i="1" dirty="0">
                <a:ea typeface="ＭＳ Ｐゴシック" charset="-128"/>
                <a:cs typeface="Open Sans Light" charset="0"/>
              </a:rPr>
              <a:t> of Ronald F. Feldstein</a:t>
            </a:r>
            <a:r>
              <a:rPr lang="en-GB" altLang="en-US" sz="975" dirty="0">
                <a:ea typeface="ＭＳ Ｐゴシック" charset="-128"/>
                <a:cs typeface="Open Sans Light" charset="0"/>
              </a:rPr>
              <a:t>, Bloomington, IN: </a:t>
            </a:r>
            <a:r>
              <a:rPr lang="en-GB" altLang="en-US" sz="975" dirty="0" err="1">
                <a:ea typeface="ＭＳ Ｐゴシック" charset="-128"/>
                <a:cs typeface="Open Sans Light" charset="0"/>
              </a:rPr>
              <a:t>Slavica</a:t>
            </a:r>
            <a:r>
              <a:rPr lang="en-GB" altLang="en-US" sz="975" dirty="0">
                <a:ea typeface="ＭＳ Ｐゴシック" charset="-128"/>
                <a:cs typeface="Open Sans Light" charset="0"/>
              </a:rPr>
              <a:t> Publishers, pp. 147-167.</a:t>
            </a:r>
          </a:p>
          <a:p>
            <a:pPr marL="0" indent="0">
              <a:spcBef>
                <a:spcPts val="300"/>
              </a:spcBef>
              <a:buNone/>
            </a:pPr>
            <a:r>
              <a:rPr lang="en-GB" altLang="en-US" sz="975" dirty="0">
                <a:ea typeface="ＭＳ Ｐゴシック" charset="-128"/>
                <a:cs typeface="Open Sans Light" charset="0"/>
              </a:rPr>
              <a:t>“Predicting Russian Aspect by Frequency Across Genres”, with Hanne M. </a:t>
            </a:r>
            <a:r>
              <a:rPr lang="en-GB" altLang="en-US" sz="975" dirty="0" err="1">
                <a:ea typeface="ＭＳ Ｐゴシック" charset="-128"/>
                <a:cs typeface="Open Sans Light" charset="0"/>
              </a:rPr>
              <a:t>Eckhoff</a:t>
            </a:r>
            <a:r>
              <a:rPr lang="en-GB" altLang="en-US" sz="975" dirty="0">
                <a:ea typeface="ＭＳ Ｐゴシック" charset="-128"/>
                <a:cs typeface="Open Sans Light" charset="0"/>
              </a:rPr>
              <a:t> and Olga </a:t>
            </a:r>
            <a:r>
              <a:rPr lang="en-GB" altLang="en-US" sz="975" dirty="0" err="1">
                <a:ea typeface="ＭＳ Ｐゴシック" charset="-128"/>
                <a:cs typeface="Open Sans Light" charset="0"/>
              </a:rPr>
              <a:t>Lyashevskaya</a:t>
            </a:r>
            <a:r>
              <a:rPr lang="en-GB" altLang="en-US" sz="975" dirty="0">
                <a:ea typeface="ＭＳ Ｐゴシック" charset="-128"/>
                <a:cs typeface="Open Sans Light" charset="0"/>
              </a:rPr>
              <a:t>. </a:t>
            </a:r>
            <a:r>
              <a:rPr lang="en-GB" altLang="en-US" sz="975" i="1" dirty="0">
                <a:ea typeface="ＭＳ Ｐゴシック" charset="-128"/>
                <a:cs typeface="Open Sans Light" charset="0"/>
              </a:rPr>
              <a:t>Slavic and East European Journal</a:t>
            </a:r>
            <a:r>
              <a:rPr lang="en-GB" altLang="en-US" sz="975" dirty="0">
                <a:ea typeface="ＭＳ Ｐゴシック" charset="-128"/>
                <a:cs typeface="Open Sans Light" charset="0"/>
              </a:rPr>
              <a:t>, 2017.</a:t>
            </a:r>
          </a:p>
        </p:txBody>
      </p:sp>
    </p:spTree>
    <p:extLst>
      <p:ext uri="{BB962C8B-B14F-4D97-AF65-F5344CB8AC3E}">
        <p14:creationId xmlns:p14="http://schemas.microsoft.com/office/powerpoint/2010/main" val="410637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7138-6D98-734B-AD40-F1C9E529D4B2}"/>
              </a:ext>
            </a:extLst>
          </p:cNvPr>
          <p:cNvSpPr>
            <a:spLocks noGrp="1"/>
          </p:cNvSpPr>
          <p:nvPr>
            <p:ph type="title"/>
          </p:nvPr>
        </p:nvSpPr>
        <p:spPr>
          <a:xfrm>
            <a:off x="670300" y="280020"/>
            <a:ext cx="7880116" cy="912695"/>
          </a:xfrm>
        </p:spPr>
        <p:txBody>
          <a:bodyPr>
            <a:normAutofit fontScale="90000"/>
          </a:bodyPr>
          <a:lstStyle/>
          <a:p>
            <a:r>
              <a:rPr lang="en-US" dirty="0"/>
              <a:t>Construal:</a:t>
            </a:r>
            <a:br>
              <a:rPr lang="en-US" dirty="0"/>
            </a:br>
            <a:r>
              <a:rPr lang="en-US" i="1" dirty="0"/>
              <a:t>A pickpocket stole Frank’s money</a:t>
            </a:r>
            <a:r>
              <a:rPr lang="en-US" dirty="0"/>
              <a:t> 	-or- </a:t>
            </a:r>
            <a:br>
              <a:rPr lang="en-US" dirty="0"/>
            </a:br>
            <a:r>
              <a:rPr lang="en-US" i="1" dirty="0"/>
              <a:t>Frank’s money got stolen by a pickpocket</a:t>
            </a:r>
            <a:endParaRPr lang="en-US" dirty="0"/>
          </a:p>
        </p:txBody>
      </p:sp>
      <p:sp>
        <p:nvSpPr>
          <p:cNvPr id="3" name="Content Placeholder 2">
            <a:extLst>
              <a:ext uri="{FF2B5EF4-FFF2-40B4-BE49-F238E27FC236}">
                <a16:creationId xmlns:a16="http://schemas.microsoft.com/office/drawing/2014/main" id="{4CB62499-B8B1-944C-B3D8-A7CCFC56D98F}"/>
              </a:ext>
            </a:extLst>
          </p:cNvPr>
          <p:cNvSpPr>
            <a:spLocks noGrp="1"/>
          </p:cNvSpPr>
          <p:nvPr>
            <p:ph idx="1"/>
          </p:nvPr>
        </p:nvSpPr>
        <p:spPr>
          <a:xfrm>
            <a:off x="670300" y="1313387"/>
            <a:ext cx="6681476" cy="3688381"/>
          </a:xfrm>
        </p:spPr>
        <p:txBody>
          <a:bodyPr>
            <a:normAutofit/>
          </a:bodyPr>
          <a:lstStyle/>
          <a:p>
            <a:r>
              <a:rPr lang="en-US" dirty="0"/>
              <a:t>Meaning “consists of both conceptual content and a particular way of construing that content” (</a:t>
            </a:r>
            <a:r>
              <a:rPr lang="en-US" dirty="0" err="1"/>
              <a:t>Langacker</a:t>
            </a:r>
            <a:r>
              <a:rPr lang="en-US" dirty="0"/>
              <a:t> 2008)</a:t>
            </a:r>
          </a:p>
          <a:p>
            <a:r>
              <a:rPr lang="en-US" dirty="0"/>
              <a:t>Croft &amp; Cruse (2004: 75-103) present construal as a dynamic process recruiting information from the linguistic, physical and social context, as well as encyclopedic and stored knowledge</a:t>
            </a:r>
          </a:p>
          <a:p>
            <a:r>
              <a:rPr lang="en-US" dirty="0"/>
              <a:t>Bresnan (2007) found the </a:t>
            </a:r>
            <a:r>
              <a:rPr lang="en-US" i="1" dirty="0"/>
              <a:t>to</a:t>
            </a:r>
            <a:r>
              <a:rPr lang="en-US" dirty="0"/>
              <a:t>-dative (</a:t>
            </a:r>
            <a:r>
              <a:rPr lang="en-US" i="1" dirty="0"/>
              <a:t>John gave a book to Sally)</a:t>
            </a:r>
            <a:r>
              <a:rPr lang="en-US" dirty="0"/>
              <a:t>/ditransitive (</a:t>
            </a:r>
            <a:r>
              <a:rPr lang="en-US" i="1" dirty="0"/>
              <a:t>John gave Sally a book)</a:t>
            </a:r>
            <a:r>
              <a:rPr lang="en-US" dirty="0"/>
              <a:t> alternation is influenced by a multitude of factors: use of pronouns, </a:t>
            </a:r>
            <a:r>
              <a:rPr lang="en-US" dirty="0" err="1"/>
              <a:t>animacy</a:t>
            </a:r>
            <a:r>
              <a:rPr lang="en-US" dirty="0"/>
              <a:t> of the recipient, relative length of object phrases</a:t>
            </a:r>
          </a:p>
          <a:p>
            <a:r>
              <a:rPr lang="en-US" b="1" dirty="0"/>
              <a:t>Aspect construes events as Perfective vs. Imperfective</a:t>
            </a:r>
          </a:p>
        </p:txBody>
      </p:sp>
      <p:pic>
        <p:nvPicPr>
          <p:cNvPr id="4" name="Picture 3">
            <a:extLst>
              <a:ext uri="{FF2B5EF4-FFF2-40B4-BE49-F238E27FC236}">
                <a16:creationId xmlns:a16="http://schemas.microsoft.com/office/drawing/2014/main" id="{BBB1F46E-D22F-9C49-AF24-72201047B182}"/>
              </a:ext>
            </a:extLst>
          </p:cNvPr>
          <p:cNvPicPr>
            <a:picLocks noChangeAspect="1"/>
          </p:cNvPicPr>
          <p:nvPr/>
        </p:nvPicPr>
        <p:blipFill>
          <a:blip r:embed="rId2"/>
          <a:stretch>
            <a:fillRect/>
          </a:stretch>
        </p:blipFill>
        <p:spPr>
          <a:xfrm>
            <a:off x="6732198" y="1662923"/>
            <a:ext cx="2277689" cy="2505457"/>
          </a:xfrm>
          <a:prstGeom prst="rect">
            <a:avLst/>
          </a:prstGeom>
        </p:spPr>
      </p:pic>
    </p:spTree>
    <p:extLst>
      <p:ext uri="{BB962C8B-B14F-4D97-AF65-F5344CB8AC3E}">
        <p14:creationId xmlns:p14="http://schemas.microsoft.com/office/powerpoint/2010/main" val="4236776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FA71-DD4D-A040-A6AA-1D1DEB925BBE}"/>
              </a:ext>
            </a:extLst>
          </p:cNvPr>
          <p:cNvSpPr>
            <a:spLocks noGrp="1"/>
          </p:cNvSpPr>
          <p:nvPr>
            <p:ph type="title"/>
          </p:nvPr>
        </p:nvSpPr>
        <p:spPr/>
        <p:txBody>
          <a:bodyPr/>
          <a:lstStyle/>
          <a:p>
            <a:r>
              <a:rPr lang="en-US" dirty="0"/>
              <a:t>Redundancy</a:t>
            </a:r>
          </a:p>
        </p:txBody>
      </p:sp>
      <p:sp>
        <p:nvSpPr>
          <p:cNvPr id="3" name="Content Placeholder 2">
            <a:extLst>
              <a:ext uri="{FF2B5EF4-FFF2-40B4-BE49-F238E27FC236}">
                <a16:creationId xmlns:a16="http://schemas.microsoft.com/office/drawing/2014/main" id="{44D74931-5F63-BA48-B608-E130695C936D}"/>
              </a:ext>
            </a:extLst>
          </p:cNvPr>
          <p:cNvSpPr>
            <a:spLocks noGrp="1"/>
          </p:cNvSpPr>
          <p:nvPr>
            <p:ph idx="1"/>
          </p:nvPr>
        </p:nvSpPr>
        <p:spPr>
          <a:xfrm>
            <a:off x="670300" y="1323219"/>
            <a:ext cx="7888582" cy="3281235"/>
          </a:xfrm>
        </p:spPr>
        <p:txBody>
          <a:bodyPr/>
          <a:lstStyle/>
          <a:p>
            <a:r>
              <a:rPr lang="en-US" dirty="0"/>
              <a:t>Redundancy is pervasive in language (</a:t>
            </a:r>
            <a:r>
              <a:rPr lang="en-US" dirty="0" err="1"/>
              <a:t>Langacker</a:t>
            </a:r>
            <a:r>
              <a:rPr lang="en-US" dirty="0"/>
              <a:t> 2008)</a:t>
            </a:r>
          </a:p>
          <a:p>
            <a:r>
              <a:rPr lang="en-US" dirty="0"/>
              <a:t>Languages have a tendency to develop system-level “smart redundancy” that makes it possible to maximize the advantages of redundant elements without proliferating them (Dahl 2004)</a:t>
            </a:r>
          </a:p>
          <a:p>
            <a:r>
              <a:rPr lang="en-GB" dirty="0"/>
              <a:t>When learning case markings in artificial languages with fixed vs. flexible word order, participants are more likely to acquire case marking when word order is not a reliable cue (</a:t>
            </a:r>
            <a:r>
              <a:rPr lang="en-GB" dirty="0" err="1"/>
              <a:t>Fedzechkina</a:t>
            </a:r>
            <a:r>
              <a:rPr lang="en-GB" dirty="0"/>
              <a:t> et al. 2017) </a:t>
            </a:r>
          </a:p>
          <a:p>
            <a:r>
              <a:rPr lang="en-US" dirty="0"/>
              <a:t>L2 learners have a hard time mastering grammatical markers that are redundant in their understanding of an utterance (Ellis &amp; </a:t>
            </a:r>
            <a:r>
              <a:rPr lang="en-US" dirty="0" err="1"/>
              <a:t>Wulff</a:t>
            </a:r>
            <a:r>
              <a:rPr lang="en-US" dirty="0"/>
              <a:t> 2015)</a:t>
            </a:r>
          </a:p>
        </p:txBody>
      </p:sp>
      <p:pic>
        <p:nvPicPr>
          <p:cNvPr id="4" name="Picture 3">
            <a:extLst>
              <a:ext uri="{FF2B5EF4-FFF2-40B4-BE49-F238E27FC236}">
                <a16:creationId xmlns:a16="http://schemas.microsoft.com/office/drawing/2014/main" id="{3C7A3B30-6A01-654F-B9A6-566103303526}"/>
              </a:ext>
            </a:extLst>
          </p:cNvPr>
          <p:cNvPicPr>
            <a:picLocks noChangeAspect="1"/>
          </p:cNvPicPr>
          <p:nvPr/>
        </p:nvPicPr>
        <p:blipFill>
          <a:blip r:embed="rId2"/>
          <a:stretch>
            <a:fillRect/>
          </a:stretch>
        </p:blipFill>
        <p:spPr>
          <a:xfrm>
            <a:off x="6735097" y="-46909"/>
            <a:ext cx="2472813" cy="1648542"/>
          </a:xfrm>
          <a:prstGeom prst="rect">
            <a:avLst/>
          </a:prstGeom>
        </p:spPr>
      </p:pic>
    </p:spTree>
    <p:extLst>
      <p:ext uri="{BB962C8B-B14F-4D97-AF65-F5344CB8AC3E}">
        <p14:creationId xmlns:p14="http://schemas.microsoft.com/office/powerpoint/2010/main" val="3726080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A8A8-5E67-7149-87D7-FFCDEC10FB5C}"/>
              </a:ext>
            </a:extLst>
          </p:cNvPr>
          <p:cNvSpPr>
            <a:spLocks noGrp="1"/>
          </p:cNvSpPr>
          <p:nvPr>
            <p:ph type="title"/>
          </p:nvPr>
        </p:nvSpPr>
        <p:spPr/>
        <p:txBody>
          <a:bodyPr/>
          <a:lstStyle/>
          <a:p>
            <a:r>
              <a:rPr lang="en-US" dirty="0"/>
              <a:t>English definiteness and Russian Aspect</a:t>
            </a:r>
          </a:p>
        </p:txBody>
      </p:sp>
      <p:sp>
        <p:nvSpPr>
          <p:cNvPr id="3" name="Content Placeholder 2">
            <a:extLst>
              <a:ext uri="{FF2B5EF4-FFF2-40B4-BE49-F238E27FC236}">
                <a16:creationId xmlns:a16="http://schemas.microsoft.com/office/drawing/2014/main" id="{D011850B-12D8-2043-9952-8D652BB7ADB9}"/>
              </a:ext>
            </a:extLst>
          </p:cNvPr>
          <p:cNvSpPr>
            <a:spLocks noGrp="1"/>
          </p:cNvSpPr>
          <p:nvPr>
            <p:ph idx="1"/>
          </p:nvPr>
        </p:nvSpPr>
        <p:spPr/>
        <p:txBody>
          <a:bodyPr/>
          <a:lstStyle/>
          <a:p>
            <a:r>
              <a:rPr lang="en-US" dirty="0"/>
              <a:t>English definiteness is usually redundant in context</a:t>
            </a:r>
          </a:p>
          <a:p>
            <a:r>
              <a:rPr lang="en-US" dirty="0"/>
              <a:t>But definiteness is not ALWAYS redundant, sometimes the construal matters, and the relationship between redundancy and construal has not been sufficiently explored</a:t>
            </a:r>
          </a:p>
          <a:p>
            <a:r>
              <a:rPr lang="en-US" dirty="0"/>
              <a:t>Russian aspect is sometimes termed “temporal definiteness” (Dickey 2000, Dickey &amp; </a:t>
            </a:r>
            <a:r>
              <a:rPr lang="en-US" dirty="0" err="1"/>
              <a:t>Janda</a:t>
            </a:r>
            <a:r>
              <a:rPr lang="en-US" dirty="0"/>
              <a:t> 2015)</a:t>
            </a:r>
          </a:p>
          <a:p>
            <a:endParaRPr lang="en-US" dirty="0"/>
          </a:p>
          <a:p>
            <a:pPr marL="0" indent="0">
              <a:buNone/>
            </a:pPr>
            <a:r>
              <a:rPr lang="en-US" b="1" dirty="0"/>
              <a:t>MAIN IDEAS:</a:t>
            </a:r>
          </a:p>
          <a:p>
            <a:r>
              <a:rPr lang="nb-NO" dirty="0" err="1"/>
              <a:t>Redundancy</a:t>
            </a:r>
            <a:r>
              <a:rPr lang="nb-NO" dirty="0"/>
              <a:t> and </a:t>
            </a:r>
            <a:r>
              <a:rPr lang="nb-NO" dirty="0" err="1"/>
              <a:t>construal</a:t>
            </a:r>
            <a:r>
              <a:rPr lang="nb-NO" dirty="0"/>
              <a:t> </a:t>
            </a:r>
            <a:r>
              <a:rPr lang="nb-NO" dirty="0" err="1"/>
              <a:t>are</a:t>
            </a:r>
            <a:r>
              <a:rPr lang="nb-NO" dirty="0"/>
              <a:t> </a:t>
            </a:r>
            <a:r>
              <a:rPr lang="nb-NO" dirty="0" err="1"/>
              <a:t>related</a:t>
            </a:r>
            <a:r>
              <a:rPr lang="nb-NO" dirty="0"/>
              <a:t> to </a:t>
            </a:r>
            <a:r>
              <a:rPr lang="nb-NO" dirty="0" err="1"/>
              <a:t>each</a:t>
            </a:r>
            <a:r>
              <a:rPr lang="nb-NO" dirty="0"/>
              <a:t> </a:t>
            </a:r>
            <a:r>
              <a:rPr lang="nb-NO" dirty="0" err="1"/>
              <a:t>other</a:t>
            </a:r>
            <a:endParaRPr lang="en-US" dirty="0"/>
          </a:p>
          <a:p>
            <a:r>
              <a:rPr lang="en-US" dirty="0"/>
              <a:t>Redundant uses anchor the meanings that are relevant for construal</a:t>
            </a:r>
          </a:p>
          <a:p>
            <a:endParaRPr lang="en-US" dirty="0"/>
          </a:p>
        </p:txBody>
      </p:sp>
    </p:spTree>
    <p:extLst>
      <p:ext uri="{BB962C8B-B14F-4D97-AF65-F5344CB8AC3E}">
        <p14:creationId xmlns:p14="http://schemas.microsoft.com/office/powerpoint/2010/main" val="3663004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E4E59E-A20E-054E-A925-924D6AC8CEBB}"/>
              </a:ext>
            </a:extLst>
          </p:cNvPr>
          <p:cNvSpPr>
            <a:spLocks noGrp="1"/>
          </p:cNvSpPr>
          <p:nvPr>
            <p:ph type="title"/>
          </p:nvPr>
        </p:nvSpPr>
        <p:spPr/>
        <p:txBody>
          <a:bodyPr/>
          <a:lstStyle/>
          <a:p>
            <a:r>
              <a:rPr lang="en-US" dirty="0"/>
              <a:t>The opening lines of </a:t>
            </a:r>
            <a:r>
              <a:rPr lang="es-ES" i="1" dirty="0"/>
              <a:t>La Sombra del Viento</a:t>
            </a:r>
            <a:r>
              <a:rPr lang="es-ES" dirty="0"/>
              <a:t> </a:t>
            </a:r>
            <a:br>
              <a:rPr lang="es-ES" dirty="0"/>
            </a:br>
            <a:r>
              <a:rPr lang="es-ES" dirty="0" err="1"/>
              <a:t>by</a:t>
            </a:r>
            <a:r>
              <a:rPr lang="es-ES" dirty="0"/>
              <a:t> Carlos Ruíz Zafón 2001</a:t>
            </a:r>
            <a:r>
              <a:rPr lang="nb-NO" dirty="0"/>
              <a:t> </a:t>
            </a:r>
            <a:endParaRPr lang="en-US" dirty="0"/>
          </a:p>
        </p:txBody>
      </p:sp>
      <p:sp>
        <p:nvSpPr>
          <p:cNvPr id="5" name="Content Placeholder 4">
            <a:extLst>
              <a:ext uri="{FF2B5EF4-FFF2-40B4-BE49-F238E27FC236}">
                <a16:creationId xmlns:a16="http://schemas.microsoft.com/office/drawing/2014/main" id="{070D63B1-78FB-6347-90C7-94F8D7E5FE13}"/>
              </a:ext>
            </a:extLst>
          </p:cNvPr>
          <p:cNvSpPr>
            <a:spLocks noGrp="1"/>
          </p:cNvSpPr>
          <p:nvPr>
            <p:ph sz="half" idx="1"/>
          </p:nvPr>
        </p:nvSpPr>
        <p:spPr>
          <a:xfrm>
            <a:off x="670300" y="1378339"/>
            <a:ext cx="2446526" cy="3216287"/>
          </a:xfrm>
        </p:spPr>
        <p:txBody>
          <a:bodyPr>
            <a:normAutofit fontScale="85000" lnSpcReduction="20000"/>
          </a:bodyPr>
          <a:lstStyle/>
          <a:p>
            <a:pPr marL="0" indent="0">
              <a:buNone/>
            </a:pPr>
            <a:r>
              <a:rPr lang="es-ES" dirty="0"/>
              <a:t>Todavía recuerdo aquel amanecer en que mi padre me </a:t>
            </a:r>
            <a:r>
              <a:rPr lang="es-ES" b="1" dirty="0">
                <a:solidFill>
                  <a:schemeClr val="accent6"/>
                </a:solidFill>
              </a:rPr>
              <a:t>llevó</a:t>
            </a:r>
            <a:r>
              <a:rPr lang="es-ES" dirty="0"/>
              <a:t> por primera vez a visitar el Cementerio de los Libros Olvidados. </a:t>
            </a:r>
            <a:r>
              <a:rPr lang="es-ES" b="1" dirty="0">
                <a:solidFill>
                  <a:srgbClr val="7030A0"/>
                </a:solidFill>
              </a:rPr>
              <a:t>Desgranaban</a:t>
            </a:r>
            <a:r>
              <a:rPr lang="es-ES" dirty="0"/>
              <a:t> los primeros días del verano de 1945 y </a:t>
            </a:r>
            <a:r>
              <a:rPr lang="es-ES" b="1" dirty="0">
                <a:solidFill>
                  <a:srgbClr val="7030A0"/>
                </a:solidFill>
              </a:rPr>
              <a:t>caminábamos</a:t>
            </a:r>
            <a:r>
              <a:rPr lang="es-ES" dirty="0"/>
              <a:t> por las calles de una Barcelona atrapada bajo cielos de ceniza y un sol de vapor que </a:t>
            </a:r>
            <a:r>
              <a:rPr lang="es-ES" b="1" dirty="0">
                <a:solidFill>
                  <a:srgbClr val="7030A0"/>
                </a:solidFill>
              </a:rPr>
              <a:t>se derramaba </a:t>
            </a:r>
            <a:r>
              <a:rPr lang="es-ES" dirty="0"/>
              <a:t>sobre la Rambla de Santa Mónica en una guirnalda de cobre líquido.</a:t>
            </a:r>
            <a:r>
              <a:rPr lang="nb-NO" dirty="0"/>
              <a:t> </a:t>
            </a:r>
            <a:endParaRPr lang="en-US" dirty="0"/>
          </a:p>
        </p:txBody>
      </p:sp>
      <p:sp>
        <p:nvSpPr>
          <p:cNvPr id="6" name="Content Placeholder 5">
            <a:extLst>
              <a:ext uri="{FF2B5EF4-FFF2-40B4-BE49-F238E27FC236}">
                <a16:creationId xmlns:a16="http://schemas.microsoft.com/office/drawing/2014/main" id="{DE8B70E8-5566-5945-A7DE-E0F1C642D3CD}"/>
              </a:ext>
            </a:extLst>
          </p:cNvPr>
          <p:cNvSpPr>
            <a:spLocks noGrp="1"/>
          </p:cNvSpPr>
          <p:nvPr>
            <p:ph sz="half" idx="13"/>
          </p:nvPr>
        </p:nvSpPr>
        <p:spPr>
          <a:xfrm>
            <a:off x="6341806" y="1378339"/>
            <a:ext cx="2217076" cy="3216287"/>
          </a:xfrm>
        </p:spPr>
        <p:txBody>
          <a:bodyPr>
            <a:normAutofit fontScale="85000" lnSpcReduction="10000"/>
          </a:bodyPr>
          <a:lstStyle/>
          <a:p>
            <a:pPr marL="0" indent="0">
              <a:buNone/>
            </a:pPr>
            <a:r>
              <a:rPr lang="en-US" dirty="0"/>
              <a:t>I still remember the day my father </a:t>
            </a:r>
            <a:r>
              <a:rPr lang="en-US" b="1" dirty="0"/>
              <a:t>took</a:t>
            </a:r>
            <a:r>
              <a:rPr lang="en-US" dirty="0"/>
              <a:t> me to the Cemetery of Forgotten Books for the first time. It </a:t>
            </a:r>
            <a:r>
              <a:rPr lang="en-US" b="1" dirty="0"/>
              <a:t>was</a:t>
            </a:r>
            <a:r>
              <a:rPr lang="en-US" dirty="0"/>
              <a:t> the early summer of 1945, and we </a:t>
            </a:r>
            <a:r>
              <a:rPr lang="en-US" b="1" dirty="0"/>
              <a:t>walked</a:t>
            </a:r>
            <a:r>
              <a:rPr lang="en-US" dirty="0"/>
              <a:t> through the streets of a Barcelona trapped beneath ashen skies as dawn </a:t>
            </a:r>
            <a:r>
              <a:rPr lang="en-US" b="1" dirty="0"/>
              <a:t>poured</a:t>
            </a:r>
            <a:r>
              <a:rPr lang="en-US" dirty="0"/>
              <a:t> over </a:t>
            </a:r>
            <a:r>
              <a:rPr lang="en-US" dirty="0" err="1"/>
              <a:t>Rambla</a:t>
            </a:r>
            <a:r>
              <a:rPr lang="en-US" dirty="0"/>
              <a:t> de Santa Monica in a wreath of liquid copper.</a:t>
            </a:r>
            <a:r>
              <a:rPr lang="nb-NO" dirty="0"/>
              <a:t> </a:t>
            </a:r>
            <a:endParaRPr lang="en-US" dirty="0"/>
          </a:p>
        </p:txBody>
      </p:sp>
      <p:sp>
        <p:nvSpPr>
          <p:cNvPr id="7" name="Content Placeholder 4">
            <a:extLst>
              <a:ext uri="{FF2B5EF4-FFF2-40B4-BE49-F238E27FC236}">
                <a16:creationId xmlns:a16="http://schemas.microsoft.com/office/drawing/2014/main" id="{09D1C7C7-78B5-2D4C-925E-C02F4B74514C}"/>
              </a:ext>
            </a:extLst>
          </p:cNvPr>
          <p:cNvSpPr txBox="1">
            <a:spLocks/>
          </p:cNvSpPr>
          <p:nvPr/>
        </p:nvSpPr>
        <p:spPr>
          <a:xfrm>
            <a:off x="3387095" y="1378338"/>
            <a:ext cx="2446526" cy="3216287"/>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s-ES" i="1" dirty="0"/>
              <a:t>Ja </a:t>
            </a:r>
            <a:r>
              <a:rPr lang="es-ES" i="1" dirty="0" err="1"/>
              <a:t>kak</a:t>
            </a:r>
            <a:r>
              <a:rPr lang="es-ES" i="1" dirty="0"/>
              <a:t> </a:t>
            </a:r>
            <a:r>
              <a:rPr lang="es-ES" i="1" dirty="0" err="1"/>
              <a:t>sej</a:t>
            </a:r>
            <a:r>
              <a:rPr lang="se-NO" i="1" dirty="0"/>
              <a:t>čas pomnju</a:t>
            </a:r>
            <a:r>
              <a:rPr lang="se-NO" dirty="0"/>
              <a:t> </a:t>
            </a:r>
            <a:r>
              <a:rPr lang="se-NO" i="1" dirty="0"/>
              <a:t>to ranee utro, kogda otec vperv</a:t>
            </a:r>
            <a:r>
              <a:rPr lang="es-ES" i="1" dirty="0"/>
              <a:t>ye </a:t>
            </a:r>
            <a:r>
              <a:rPr lang="es-ES" b="1" i="1" dirty="0" err="1">
                <a:solidFill>
                  <a:schemeClr val="accent6"/>
                </a:solidFill>
              </a:rPr>
              <a:t>povel</a:t>
            </a:r>
            <a:r>
              <a:rPr lang="es-ES" b="1" dirty="0"/>
              <a:t> </a:t>
            </a:r>
            <a:r>
              <a:rPr lang="es-ES" i="1" dirty="0" err="1"/>
              <a:t>menja</a:t>
            </a:r>
            <a:r>
              <a:rPr lang="es-ES" i="1" dirty="0"/>
              <a:t> na </a:t>
            </a:r>
            <a:r>
              <a:rPr lang="es-ES" i="1" dirty="0" err="1"/>
              <a:t>Kladbi</a:t>
            </a:r>
            <a:r>
              <a:rPr lang="cs-CZ" i="1" dirty="0" err="1"/>
              <a:t>šče</a:t>
            </a:r>
            <a:r>
              <a:rPr lang="cs-CZ" i="1" dirty="0"/>
              <a:t> </a:t>
            </a:r>
            <a:r>
              <a:rPr lang="cs-CZ" i="1" dirty="0" err="1"/>
              <a:t>Zabytyx</a:t>
            </a:r>
            <a:r>
              <a:rPr lang="cs-CZ" i="1" dirty="0"/>
              <a:t> </a:t>
            </a:r>
            <a:r>
              <a:rPr lang="cs-CZ" i="1" dirty="0" err="1"/>
              <a:t>Knig</a:t>
            </a:r>
            <a:r>
              <a:rPr lang="cs-CZ" i="1" dirty="0"/>
              <a:t>. </a:t>
            </a:r>
            <a:r>
              <a:rPr lang="cs-CZ" b="1" i="1" dirty="0" err="1">
                <a:solidFill>
                  <a:srgbClr val="7030A0"/>
                </a:solidFill>
              </a:rPr>
              <a:t>Stojali</a:t>
            </a:r>
            <a:r>
              <a:rPr lang="cs-CZ" dirty="0"/>
              <a:t> </a:t>
            </a:r>
            <a:r>
              <a:rPr lang="cs-CZ" i="1" dirty="0" err="1"/>
              <a:t>pervye</a:t>
            </a:r>
            <a:r>
              <a:rPr lang="cs-CZ" i="1" dirty="0"/>
              <a:t> dni leta </a:t>
            </a:r>
            <a:r>
              <a:rPr lang="nb-NO" i="1" dirty="0"/>
              <a:t>1945 goda. My </a:t>
            </a:r>
            <a:r>
              <a:rPr lang="cs-CZ" b="1" i="1" dirty="0">
                <a:solidFill>
                  <a:srgbClr val="7030A0"/>
                </a:solidFill>
              </a:rPr>
              <a:t>šli</a:t>
            </a:r>
            <a:r>
              <a:rPr lang="cs-CZ" b="1" dirty="0"/>
              <a:t> </a:t>
            </a:r>
            <a:r>
              <a:rPr lang="cs-CZ" i="1" dirty="0"/>
              <a:t>po </a:t>
            </a:r>
            <a:r>
              <a:rPr lang="cs-CZ" i="1" dirty="0" err="1"/>
              <a:t>ulicam</a:t>
            </a:r>
            <a:r>
              <a:rPr lang="cs-CZ" i="1" dirty="0"/>
              <a:t> </a:t>
            </a:r>
            <a:r>
              <a:rPr lang="cs-CZ" i="1" dirty="0" err="1"/>
              <a:t>Barselony</a:t>
            </a:r>
            <a:r>
              <a:rPr lang="cs-CZ" i="1" dirty="0"/>
              <a:t>, </a:t>
            </a:r>
            <a:r>
              <a:rPr lang="cs-CZ" i="1" dirty="0" err="1"/>
              <a:t>nakrytoj</a:t>
            </a:r>
            <a:r>
              <a:rPr lang="cs-CZ" dirty="0"/>
              <a:t> </a:t>
            </a:r>
            <a:r>
              <a:rPr lang="cs-CZ" i="1" dirty="0" err="1"/>
              <a:t>pepel</a:t>
            </a:r>
            <a:r>
              <a:rPr lang="nb-NO" i="1" dirty="0"/>
              <a:t>’</a:t>
            </a:r>
            <a:r>
              <a:rPr lang="nb-NO" i="1" dirty="0" err="1"/>
              <a:t>nym</a:t>
            </a:r>
            <a:r>
              <a:rPr lang="nb-NO" i="1" dirty="0"/>
              <a:t> </a:t>
            </a:r>
            <a:r>
              <a:rPr lang="nb-NO" i="1" dirty="0" err="1"/>
              <a:t>nebom</a:t>
            </a:r>
            <a:r>
              <a:rPr lang="nb-NO" i="1" dirty="0"/>
              <a:t>, i </a:t>
            </a:r>
            <a:r>
              <a:rPr lang="nb-NO" i="1" dirty="0" err="1"/>
              <a:t>mutnoe</a:t>
            </a:r>
            <a:r>
              <a:rPr lang="nb-NO" i="1" dirty="0"/>
              <a:t> </a:t>
            </a:r>
            <a:r>
              <a:rPr lang="nb-NO" i="1" dirty="0" err="1"/>
              <a:t>solnce</a:t>
            </a:r>
            <a:r>
              <a:rPr lang="nb-NO" i="1" dirty="0"/>
              <a:t> </a:t>
            </a:r>
            <a:r>
              <a:rPr lang="cs-CZ" i="1" dirty="0" err="1"/>
              <a:t>židkoj</a:t>
            </a:r>
            <a:r>
              <a:rPr lang="cs-CZ" i="1" dirty="0"/>
              <a:t> </a:t>
            </a:r>
            <a:r>
              <a:rPr lang="cs-CZ" i="1" dirty="0" err="1"/>
              <a:t>me</a:t>
            </a:r>
            <a:r>
              <a:rPr lang="nb-NO" i="1" dirty="0" err="1"/>
              <a:t>d’ju</a:t>
            </a:r>
            <a:r>
              <a:rPr lang="nb-NO" i="1" dirty="0"/>
              <a:t> </a:t>
            </a:r>
            <a:r>
              <a:rPr lang="nb-NO" b="1" i="1" dirty="0" err="1">
                <a:solidFill>
                  <a:srgbClr val="7030A0"/>
                </a:solidFill>
              </a:rPr>
              <a:t>rastekalos</a:t>
            </a:r>
            <a:r>
              <a:rPr lang="nb-NO" b="1" i="1" dirty="0">
                <a:solidFill>
                  <a:srgbClr val="7030A0"/>
                </a:solidFill>
              </a:rPr>
              <a:t>’</a:t>
            </a:r>
            <a:r>
              <a:rPr lang="nb-NO" b="1" dirty="0">
                <a:solidFill>
                  <a:srgbClr val="7030A0"/>
                </a:solidFill>
              </a:rPr>
              <a:t> </a:t>
            </a:r>
            <a:r>
              <a:rPr lang="nb-NO" i="1" dirty="0" err="1"/>
              <a:t>po</a:t>
            </a:r>
            <a:r>
              <a:rPr lang="nb-NO" i="1" dirty="0"/>
              <a:t> </a:t>
            </a:r>
            <a:r>
              <a:rPr lang="nb-NO" i="1" dirty="0" err="1"/>
              <a:t>bul’varu</a:t>
            </a:r>
            <a:r>
              <a:rPr lang="nb-NO" i="1" dirty="0"/>
              <a:t> Santa-Monica.</a:t>
            </a:r>
            <a:r>
              <a:rPr lang="nb-NO" dirty="0"/>
              <a:t> </a:t>
            </a:r>
            <a:endParaRPr lang="en-US" dirty="0"/>
          </a:p>
        </p:txBody>
      </p:sp>
      <p:sp>
        <p:nvSpPr>
          <p:cNvPr id="8" name="TextBox 7">
            <a:extLst>
              <a:ext uri="{FF2B5EF4-FFF2-40B4-BE49-F238E27FC236}">
                <a16:creationId xmlns:a16="http://schemas.microsoft.com/office/drawing/2014/main" id="{05E2574E-4D4A-6F4E-B619-B006E501A785}"/>
              </a:ext>
            </a:extLst>
          </p:cNvPr>
          <p:cNvSpPr txBox="1"/>
          <p:nvPr/>
        </p:nvSpPr>
        <p:spPr>
          <a:xfrm>
            <a:off x="1256082" y="4465780"/>
            <a:ext cx="3571557" cy="461665"/>
          </a:xfrm>
          <a:prstGeom prst="rect">
            <a:avLst/>
          </a:prstGeom>
          <a:noFill/>
        </p:spPr>
        <p:txBody>
          <a:bodyPr wrap="square" rtlCol="0">
            <a:spAutoFit/>
          </a:bodyPr>
          <a:lstStyle/>
          <a:p>
            <a:r>
              <a:rPr lang="en-US" sz="2400" b="1" dirty="0">
                <a:solidFill>
                  <a:schemeClr val="accent6"/>
                </a:solidFill>
              </a:rPr>
              <a:t>Perfective</a:t>
            </a:r>
            <a:r>
              <a:rPr lang="en-US" sz="2400" b="1" dirty="0"/>
              <a:t> vs. </a:t>
            </a:r>
            <a:r>
              <a:rPr lang="en-US" sz="2400" b="1" dirty="0">
                <a:solidFill>
                  <a:srgbClr val="7030A0"/>
                </a:solidFill>
              </a:rPr>
              <a:t>Imperfective</a:t>
            </a:r>
          </a:p>
        </p:txBody>
      </p:sp>
    </p:spTree>
    <p:extLst>
      <p:ext uri="{BB962C8B-B14F-4D97-AF65-F5344CB8AC3E}">
        <p14:creationId xmlns:p14="http://schemas.microsoft.com/office/powerpoint/2010/main" val="45221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E4E59E-A20E-054E-A925-924D6AC8CEBB}"/>
              </a:ext>
            </a:extLst>
          </p:cNvPr>
          <p:cNvSpPr>
            <a:spLocks noGrp="1"/>
          </p:cNvSpPr>
          <p:nvPr>
            <p:ph type="title"/>
          </p:nvPr>
        </p:nvSpPr>
        <p:spPr/>
        <p:txBody>
          <a:bodyPr/>
          <a:lstStyle/>
          <a:p>
            <a:r>
              <a:rPr lang="nb-NO" dirty="0"/>
              <a:t>Spanish and Russian </a:t>
            </a:r>
            <a:r>
              <a:rPr lang="nb-NO" dirty="0" err="1"/>
              <a:t>aspect</a:t>
            </a:r>
            <a:r>
              <a:rPr lang="nb-NO" dirty="0"/>
              <a:t> </a:t>
            </a:r>
            <a:r>
              <a:rPr lang="nb-NO" dirty="0" err="1"/>
              <a:t>often</a:t>
            </a:r>
            <a:r>
              <a:rPr lang="nb-NO" dirty="0"/>
              <a:t> </a:t>
            </a:r>
            <a:r>
              <a:rPr lang="nb-NO" dirty="0" err="1"/>
              <a:t>correspond</a:t>
            </a:r>
            <a:endParaRPr lang="en-US" dirty="0"/>
          </a:p>
        </p:txBody>
      </p:sp>
      <p:sp>
        <p:nvSpPr>
          <p:cNvPr id="5" name="Content Placeholder 4">
            <a:extLst>
              <a:ext uri="{FF2B5EF4-FFF2-40B4-BE49-F238E27FC236}">
                <a16:creationId xmlns:a16="http://schemas.microsoft.com/office/drawing/2014/main" id="{070D63B1-78FB-6347-90C7-94F8D7E5FE13}"/>
              </a:ext>
            </a:extLst>
          </p:cNvPr>
          <p:cNvSpPr>
            <a:spLocks noGrp="1"/>
          </p:cNvSpPr>
          <p:nvPr>
            <p:ph sz="half" idx="1"/>
          </p:nvPr>
        </p:nvSpPr>
        <p:spPr>
          <a:xfrm>
            <a:off x="670300" y="1378339"/>
            <a:ext cx="2446526" cy="3216287"/>
          </a:xfrm>
        </p:spPr>
        <p:txBody>
          <a:bodyPr>
            <a:normAutofit fontScale="85000" lnSpcReduction="20000"/>
          </a:bodyPr>
          <a:lstStyle/>
          <a:p>
            <a:pPr marL="0" indent="0">
              <a:buNone/>
            </a:pPr>
            <a:r>
              <a:rPr lang="es-ES" dirty="0"/>
              <a:t>Todavía recuerdo aquel amanecer en que mi padre me </a:t>
            </a:r>
            <a:r>
              <a:rPr lang="es-ES" b="1" dirty="0">
                <a:solidFill>
                  <a:schemeClr val="accent6"/>
                </a:solidFill>
              </a:rPr>
              <a:t>llevó</a:t>
            </a:r>
            <a:r>
              <a:rPr lang="es-ES" dirty="0"/>
              <a:t> por primera vez a visitar el Cementerio de los Libros Olvidados. </a:t>
            </a:r>
            <a:r>
              <a:rPr lang="es-ES" b="1" dirty="0">
                <a:solidFill>
                  <a:srgbClr val="7030A0"/>
                </a:solidFill>
              </a:rPr>
              <a:t>Desgranaban</a:t>
            </a:r>
            <a:r>
              <a:rPr lang="es-ES" dirty="0"/>
              <a:t> los primeros días del verano de 1945 y </a:t>
            </a:r>
            <a:r>
              <a:rPr lang="es-ES" b="1" dirty="0">
                <a:solidFill>
                  <a:srgbClr val="7030A0"/>
                </a:solidFill>
              </a:rPr>
              <a:t>caminábamos</a:t>
            </a:r>
            <a:r>
              <a:rPr lang="es-ES" dirty="0"/>
              <a:t> por las calles de una Barcelona atrapada bajo cielos de ceniza y un sol de vapor que </a:t>
            </a:r>
            <a:r>
              <a:rPr lang="es-ES" b="1" dirty="0">
                <a:solidFill>
                  <a:srgbClr val="7030A0"/>
                </a:solidFill>
              </a:rPr>
              <a:t>se derramaba </a:t>
            </a:r>
            <a:r>
              <a:rPr lang="es-ES" dirty="0"/>
              <a:t>sobre la Rambla de Santa Mónica en una guirnalda de cobre líquido.</a:t>
            </a:r>
            <a:r>
              <a:rPr lang="nb-NO" dirty="0"/>
              <a:t> </a:t>
            </a:r>
            <a:endParaRPr lang="en-US" dirty="0"/>
          </a:p>
        </p:txBody>
      </p:sp>
      <p:sp>
        <p:nvSpPr>
          <p:cNvPr id="6" name="Content Placeholder 5">
            <a:extLst>
              <a:ext uri="{FF2B5EF4-FFF2-40B4-BE49-F238E27FC236}">
                <a16:creationId xmlns:a16="http://schemas.microsoft.com/office/drawing/2014/main" id="{DE8B70E8-5566-5945-A7DE-E0F1C642D3CD}"/>
              </a:ext>
            </a:extLst>
          </p:cNvPr>
          <p:cNvSpPr>
            <a:spLocks noGrp="1"/>
          </p:cNvSpPr>
          <p:nvPr>
            <p:ph sz="half" idx="13"/>
          </p:nvPr>
        </p:nvSpPr>
        <p:spPr>
          <a:xfrm>
            <a:off x="6341806" y="1378339"/>
            <a:ext cx="2217076" cy="3216287"/>
          </a:xfrm>
        </p:spPr>
        <p:txBody>
          <a:bodyPr>
            <a:normAutofit fontScale="85000" lnSpcReduction="10000"/>
          </a:bodyPr>
          <a:lstStyle/>
          <a:p>
            <a:pPr marL="0" indent="0">
              <a:buNone/>
            </a:pPr>
            <a:r>
              <a:rPr lang="en-US" dirty="0"/>
              <a:t>I still remember the day my father </a:t>
            </a:r>
            <a:r>
              <a:rPr lang="en-US" b="1" dirty="0"/>
              <a:t>took</a:t>
            </a:r>
            <a:r>
              <a:rPr lang="en-US" dirty="0"/>
              <a:t> me to the Cemetery of Forgotten Books for the first time. It </a:t>
            </a:r>
            <a:r>
              <a:rPr lang="en-US" b="1" dirty="0"/>
              <a:t>was</a:t>
            </a:r>
            <a:r>
              <a:rPr lang="en-US" dirty="0"/>
              <a:t> the early summer of 1945, and we </a:t>
            </a:r>
            <a:r>
              <a:rPr lang="en-US" b="1" dirty="0"/>
              <a:t>walked</a:t>
            </a:r>
            <a:r>
              <a:rPr lang="en-US" dirty="0"/>
              <a:t> through the streets of a Barcelona trapped beneath ashen skies as dawn </a:t>
            </a:r>
            <a:r>
              <a:rPr lang="en-US" b="1" dirty="0"/>
              <a:t>poured</a:t>
            </a:r>
            <a:r>
              <a:rPr lang="en-US" dirty="0"/>
              <a:t> over </a:t>
            </a:r>
            <a:r>
              <a:rPr lang="en-US" dirty="0" err="1"/>
              <a:t>Rambla</a:t>
            </a:r>
            <a:r>
              <a:rPr lang="en-US" dirty="0"/>
              <a:t> de Santa Monica in a wreath of liquid copper.</a:t>
            </a:r>
            <a:r>
              <a:rPr lang="nb-NO" dirty="0"/>
              <a:t> </a:t>
            </a:r>
            <a:endParaRPr lang="en-US" dirty="0"/>
          </a:p>
        </p:txBody>
      </p:sp>
      <p:sp>
        <p:nvSpPr>
          <p:cNvPr id="7" name="Content Placeholder 4">
            <a:extLst>
              <a:ext uri="{FF2B5EF4-FFF2-40B4-BE49-F238E27FC236}">
                <a16:creationId xmlns:a16="http://schemas.microsoft.com/office/drawing/2014/main" id="{09D1C7C7-78B5-2D4C-925E-C02F4B74514C}"/>
              </a:ext>
            </a:extLst>
          </p:cNvPr>
          <p:cNvSpPr txBox="1">
            <a:spLocks/>
          </p:cNvSpPr>
          <p:nvPr/>
        </p:nvSpPr>
        <p:spPr>
          <a:xfrm>
            <a:off x="3387095" y="1378338"/>
            <a:ext cx="2446526" cy="3216287"/>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s-ES" i="1" dirty="0"/>
              <a:t>Ja </a:t>
            </a:r>
            <a:r>
              <a:rPr lang="es-ES" i="1" dirty="0" err="1"/>
              <a:t>kak</a:t>
            </a:r>
            <a:r>
              <a:rPr lang="es-ES" i="1" dirty="0"/>
              <a:t> </a:t>
            </a:r>
            <a:r>
              <a:rPr lang="es-ES" i="1" dirty="0" err="1"/>
              <a:t>sej</a:t>
            </a:r>
            <a:r>
              <a:rPr lang="se-NO" i="1" dirty="0"/>
              <a:t>čas pomnju</a:t>
            </a:r>
            <a:r>
              <a:rPr lang="se-NO" dirty="0"/>
              <a:t> </a:t>
            </a:r>
            <a:r>
              <a:rPr lang="se-NO" i="1" dirty="0"/>
              <a:t>to ranee utro, kogda otec vperv</a:t>
            </a:r>
            <a:r>
              <a:rPr lang="es-ES" i="1" dirty="0"/>
              <a:t>ye </a:t>
            </a:r>
            <a:r>
              <a:rPr lang="es-ES" b="1" i="1" dirty="0" err="1">
                <a:solidFill>
                  <a:schemeClr val="accent6"/>
                </a:solidFill>
              </a:rPr>
              <a:t>povel</a:t>
            </a:r>
            <a:r>
              <a:rPr lang="es-ES" b="1" dirty="0"/>
              <a:t> </a:t>
            </a:r>
            <a:r>
              <a:rPr lang="es-ES" i="1" dirty="0" err="1"/>
              <a:t>menja</a:t>
            </a:r>
            <a:r>
              <a:rPr lang="es-ES" i="1" dirty="0"/>
              <a:t> na </a:t>
            </a:r>
            <a:r>
              <a:rPr lang="es-ES" i="1" dirty="0" err="1"/>
              <a:t>Kladbi</a:t>
            </a:r>
            <a:r>
              <a:rPr lang="cs-CZ" i="1" dirty="0" err="1"/>
              <a:t>šče</a:t>
            </a:r>
            <a:r>
              <a:rPr lang="cs-CZ" i="1" dirty="0"/>
              <a:t> </a:t>
            </a:r>
            <a:r>
              <a:rPr lang="cs-CZ" i="1" dirty="0" err="1"/>
              <a:t>Zabytyx</a:t>
            </a:r>
            <a:r>
              <a:rPr lang="cs-CZ" i="1" dirty="0"/>
              <a:t> </a:t>
            </a:r>
            <a:r>
              <a:rPr lang="cs-CZ" i="1" dirty="0" err="1"/>
              <a:t>Knig</a:t>
            </a:r>
            <a:r>
              <a:rPr lang="cs-CZ" i="1" dirty="0"/>
              <a:t>. </a:t>
            </a:r>
            <a:r>
              <a:rPr lang="cs-CZ" b="1" i="1" dirty="0" err="1">
                <a:solidFill>
                  <a:srgbClr val="7030A0"/>
                </a:solidFill>
              </a:rPr>
              <a:t>Stojali</a:t>
            </a:r>
            <a:r>
              <a:rPr lang="cs-CZ" dirty="0"/>
              <a:t> </a:t>
            </a:r>
            <a:r>
              <a:rPr lang="cs-CZ" i="1" dirty="0" err="1"/>
              <a:t>pervye</a:t>
            </a:r>
            <a:r>
              <a:rPr lang="cs-CZ" i="1" dirty="0"/>
              <a:t> dni leta </a:t>
            </a:r>
            <a:r>
              <a:rPr lang="nb-NO" i="1" dirty="0"/>
              <a:t>1945 goda. My </a:t>
            </a:r>
            <a:r>
              <a:rPr lang="cs-CZ" b="1" i="1" dirty="0">
                <a:solidFill>
                  <a:srgbClr val="7030A0"/>
                </a:solidFill>
              </a:rPr>
              <a:t>šli</a:t>
            </a:r>
            <a:r>
              <a:rPr lang="cs-CZ" b="1" dirty="0"/>
              <a:t> </a:t>
            </a:r>
            <a:r>
              <a:rPr lang="cs-CZ" i="1" dirty="0"/>
              <a:t>po </a:t>
            </a:r>
            <a:r>
              <a:rPr lang="cs-CZ" i="1" dirty="0" err="1"/>
              <a:t>ulicam</a:t>
            </a:r>
            <a:r>
              <a:rPr lang="cs-CZ" i="1" dirty="0"/>
              <a:t> </a:t>
            </a:r>
            <a:r>
              <a:rPr lang="cs-CZ" i="1" dirty="0" err="1"/>
              <a:t>Barselony</a:t>
            </a:r>
            <a:r>
              <a:rPr lang="cs-CZ" i="1" dirty="0"/>
              <a:t>, </a:t>
            </a:r>
            <a:r>
              <a:rPr lang="cs-CZ" i="1" dirty="0" err="1"/>
              <a:t>nakrytoj</a:t>
            </a:r>
            <a:r>
              <a:rPr lang="cs-CZ" dirty="0"/>
              <a:t> </a:t>
            </a:r>
            <a:r>
              <a:rPr lang="cs-CZ" i="1" dirty="0" err="1"/>
              <a:t>pepel</a:t>
            </a:r>
            <a:r>
              <a:rPr lang="nb-NO" i="1" dirty="0"/>
              <a:t>’</a:t>
            </a:r>
            <a:r>
              <a:rPr lang="nb-NO" i="1" dirty="0" err="1"/>
              <a:t>nym</a:t>
            </a:r>
            <a:r>
              <a:rPr lang="nb-NO" i="1" dirty="0"/>
              <a:t> </a:t>
            </a:r>
            <a:r>
              <a:rPr lang="nb-NO" i="1" dirty="0" err="1"/>
              <a:t>nebom</a:t>
            </a:r>
            <a:r>
              <a:rPr lang="nb-NO" i="1" dirty="0"/>
              <a:t>, i </a:t>
            </a:r>
            <a:r>
              <a:rPr lang="nb-NO" i="1" dirty="0" err="1"/>
              <a:t>mutnoe</a:t>
            </a:r>
            <a:r>
              <a:rPr lang="nb-NO" i="1" dirty="0"/>
              <a:t> </a:t>
            </a:r>
            <a:r>
              <a:rPr lang="nb-NO" i="1" dirty="0" err="1"/>
              <a:t>solnce</a:t>
            </a:r>
            <a:r>
              <a:rPr lang="nb-NO" i="1" dirty="0"/>
              <a:t> </a:t>
            </a:r>
            <a:r>
              <a:rPr lang="cs-CZ" i="1" dirty="0" err="1"/>
              <a:t>židkoj</a:t>
            </a:r>
            <a:r>
              <a:rPr lang="cs-CZ" i="1" dirty="0"/>
              <a:t> </a:t>
            </a:r>
            <a:r>
              <a:rPr lang="cs-CZ" i="1" dirty="0" err="1"/>
              <a:t>me</a:t>
            </a:r>
            <a:r>
              <a:rPr lang="nb-NO" i="1" dirty="0" err="1"/>
              <a:t>d’ju</a:t>
            </a:r>
            <a:r>
              <a:rPr lang="nb-NO" i="1" dirty="0"/>
              <a:t> </a:t>
            </a:r>
            <a:r>
              <a:rPr lang="nb-NO" b="1" i="1" dirty="0" err="1">
                <a:solidFill>
                  <a:srgbClr val="7030A0"/>
                </a:solidFill>
              </a:rPr>
              <a:t>rastekalos</a:t>
            </a:r>
            <a:r>
              <a:rPr lang="nb-NO" b="1" i="1" dirty="0">
                <a:solidFill>
                  <a:srgbClr val="7030A0"/>
                </a:solidFill>
              </a:rPr>
              <a:t>’</a:t>
            </a:r>
            <a:r>
              <a:rPr lang="nb-NO" b="1" dirty="0">
                <a:solidFill>
                  <a:srgbClr val="7030A0"/>
                </a:solidFill>
              </a:rPr>
              <a:t> </a:t>
            </a:r>
            <a:r>
              <a:rPr lang="nb-NO" i="1" dirty="0" err="1"/>
              <a:t>po</a:t>
            </a:r>
            <a:r>
              <a:rPr lang="nb-NO" i="1" dirty="0"/>
              <a:t> </a:t>
            </a:r>
            <a:r>
              <a:rPr lang="nb-NO" i="1" dirty="0" err="1"/>
              <a:t>bul’varu</a:t>
            </a:r>
            <a:r>
              <a:rPr lang="nb-NO" i="1" dirty="0"/>
              <a:t> Santa-Monica.</a:t>
            </a:r>
            <a:r>
              <a:rPr lang="nb-NO" dirty="0"/>
              <a:t> </a:t>
            </a:r>
            <a:endParaRPr lang="en-US" dirty="0"/>
          </a:p>
        </p:txBody>
      </p:sp>
      <p:sp>
        <p:nvSpPr>
          <p:cNvPr id="2" name="TextBox 1">
            <a:extLst>
              <a:ext uri="{FF2B5EF4-FFF2-40B4-BE49-F238E27FC236}">
                <a16:creationId xmlns:a16="http://schemas.microsoft.com/office/drawing/2014/main" id="{8A4B6B45-AABC-3341-B9CE-5344612FEA8F}"/>
              </a:ext>
            </a:extLst>
          </p:cNvPr>
          <p:cNvSpPr txBox="1"/>
          <p:nvPr/>
        </p:nvSpPr>
        <p:spPr>
          <a:xfrm>
            <a:off x="1256082" y="4465780"/>
            <a:ext cx="3571557" cy="461665"/>
          </a:xfrm>
          <a:prstGeom prst="rect">
            <a:avLst/>
          </a:prstGeom>
          <a:noFill/>
        </p:spPr>
        <p:txBody>
          <a:bodyPr wrap="square" rtlCol="0">
            <a:spAutoFit/>
          </a:bodyPr>
          <a:lstStyle/>
          <a:p>
            <a:r>
              <a:rPr lang="en-US" sz="2400" b="1" dirty="0">
                <a:solidFill>
                  <a:schemeClr val="accent6"/>
                </a:solidFill>
              </a:rPr>
              <a:t>Perfective</a:t>
            </a:r>
            <a:r>
              <a:rPr lang="en-US" sz="2400" b="1" dirty="0"/>
              <a:t> vs. </a:t>
            </a:r>
            <a:r>
              <a:rPr lang="en-US" sz="2400" b="1" dirty="0">
                <a:solidFill>
                  <a:srgbClr val="7030A0"/>
                </a:solidFill>
              </a:rPr>
              <a:t>Imperfective</a:t>
            </a:r>
          </a:p>
        </p:txBody>
      </p:sp>
    </p:spTree>
    <p:extLst>
      <p:ext uri="{BB962C8B-B14F-4D97-AF65-F5344CB8AC3E}">
        <p14:creationId xmlns:p14="http://schemas.microsoft.com/office/powerpoint/2010/main" val="3756636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E4E59E-A20E-054E-A925-924D6AC8CEBB}"/>
              </a:ext>
            </a:extLst>
          </p:cNvPr>
          <p:cNvSpPr>
            <a:spLocks noGrp="1"/>
          </p:cNvSpPr>
          <p:nvPr>
            <p:ph type="title"/>
          </p:nvPr>
        </p:nvSpPr>
        <p:spPr>
          <a:xfrm>
            <a:off x="670300" y="225156"/>
            <a:ext cx="8011584" cy="912695"/>
          </a:xfrm>
        </p:spPr>
        <p:txBody>
          <a:bodyPr>
            <a:normAutofit/>
          </a:bodyPr>
          <a:lstStyle/>
          <a:p>
            <a:r>
              <a:rPr lang="nb-NO" dirty="0"/>
              <a:t>Spanish </a:t>
            </a:r>
            <a:r>
              <a:rPr lang="nb-NO" dirty="0" err="1"/>
              <a:t>aspect</a:t>
            </a:r>
            <a:r>
              <a:rPr lang="nb-NO" dirty="0"/>
              <a:t> is </a:t>
            </a:r>
            <a:r>
              <a:rPr lang="nb-NO" dirty="0" err="1"/>
              <a:t>inflectional</a:t>
            </a:r>
            <a:br>
              <a:rPr lang="nb-NO" dirty="0"/>
            </a:br>
            <a:r>
              <a:rPr lang="nb-NO" dirty="0"/>
              <a:t>Russian </a:t>
            </a:r>
            <a:r>
              <a:rPr lang="nb-NO" dirty="0" err="1"/>
              <a:t>aspect</a:t>
            </a:r>
            <a:r>
              <a:rPr lang="nb-NO" dirty="0"/>
              <a:t> is </a:t>
            </a:r>
            <a:r>
              <a:rPr lang="nb-NO" dirty="0" err="1"/>
              <a:t>lexical</a:t>
            </a:r>
            <a:r>
              <a:rPr lang="nb-NO" dirty="0"/>
              <a:t>: ALL forms </a:t>
            </a:r>
            <a:r>
              <a:rPr lang="nb-NO" dirty="0" err="1"/>
              <a:t>of</a:t>
            </a:r>
            <a:r>
              <a:rPr lang="nb-NO" dirty="0"/>
              <a:t> ALL verbs</a:t>
            </a:r>
            <a:endParaRPr lang="en-US" dirty="0"/>
          </a:p>
        </p:txBody>
      </p:sp>
      <p:sp>
        <p:nvSpPr>
          <p:cNvPr id="5" name="Content Placeholder 4">
            <a:extLst>
              <a:ext uri="{FF2B5EF4-FFF2-40B4-BE49-F238E27FC236}">
                <a16:creationId xmlns:a16="http://schemas.microsoft.com/office/drawing/2014/main" id="{070D63B1-78FB-6347-90C7-94F8D7E5FE13}"/>
              </a:ext>
            </a:extLst>
          </p:cNvPr>
          <p:cNvSpPr>
            <a:spLocks noGrp="1"/>
          </p:cNvSpPr>
          <p:nvPr>
            <p:ph sz="half" idx="1"/>
          </p:nvPr>
        </p:nvSpPr>
        <p:spPr>
          <a:xfrm>
            <a:off x="670300" y="1378339"/>
            <a:ext cx="2446526" cy="3216287"/>
          </a:xfrm>
        </p:spPr>
        <p:txBody>
          <a:bodyPr>
            <a:normAutofit fontScale="85000" lnSpcReduction="20000"/>
          </a:bodyPr>
          <a:lstStyle/>
          <a:p>
            <a:pPr marL="0" indent="0">
              <a:buNone/>
            </a:pPr>
            <a:r>
              <a:rPr lang="es-ES" dirty="0"/>
              <a:t>Todavía </a:t>
            </a:r>
            <a:r>
              <a:rPr lang="es-ES" b="1" dirty="0"/>
              <a:t>recuerdo</a:t>
            </a:r>
            <a:r>
              <a:rPr lang="es-ES" dirty="0"/>
              <a:t> aquel amanecer en que mi padre me </a:t>
            </a:r>
            <a:r>
              <a:rPr lang="es-ES" b="1" dirty="0">
                <a:solidFill>
                  <a:schemeClr val="accent6"/>
                </a:solidFill>
              </a:rPr>
              <a:t>llevó</a:t>
            </a:r>
            <a:r>
              <a:rPr lang="es-ES" dirty="0"/>
              <a:t> por primera vez a visitar el Cementerio de los Libros Olvidados. </a:t>
            </a:r>
            <a:r>
              <a:rPr lang="es-ES" b="1" dirty="0">
                <a:solidFill>
                  <a:srgbClr val="7030A0"/>
                </a:solidFill>
              </a:rPr>
              <a:t>Desgranaban</a:t>
            </a:r>
            <a:r>
              <a:rPr lang="es-ES" dirty="0"/>
              <a:t> los primeros días del verano de 1945 y </a:t>
            </a:r>
            <a:r>
              <a:rPr lang="es-ES" b="1" dirty="0">
                <a:solidFill>
                  <a:srgbClr val="7030A0"/>
                </a:solidFill>
              </a:rPr>
              <a:t>caminábamos</a:t>
            </a:r>
            <a:r>
              <a:rPr lang="es-ES" dirty="0"/>
              <a:t> por las calles de una Barcelona </a:t>
            </a:r>
            <a:r>
              <a:rPr lang="es-ES" b="1" dirty="0"/>
              <a:t>atrapada</a:t>
            </a:r>
            <a:r>
              <a:rPr lang="es-ES" dirty="0"/>
              <a:t> bajo cielos de ceniza y un sol de vapor que </a:t>
            </a:r>
            <a:r>
              <a:rPr lang="es-ES" b="1" dirty="0">
                <a:solidFill>
                  <a:srgbClr val="7030A0"/>
                </a:solidFill>
              </a:rPr>
              <a:t>se derramaba </a:t>
            </a:r>
            <a:r>
              <a:rPr lang="es-ES" dirty="0"/>
              <a:t>sobre la Rambla de Santa Mónica en una guirnalda de cobre líquido.</a:t>
            </a:r>
            <a:r>
              <a:rPr lang="nb-NO" dirty="0"/>
              <a:t> </a:t>
            </a:r>
            <a:endParaRPr lang="en-US" dirty="0"/>
          </a:p>
        </p:txBody>
      </p:sp>
      <p:sp>
        <p:nvSpPr>
          <p:cNvPr id="6" name="Content Placeholder 5">
            <a:extLst>
              <a:ext uri="{FF2B5EF4-FFF2-40B4-BE49-F238E27FC236}">
                <a16:creationId xmlns:a16="http://schemas.microsoft.com/office/drawing/2014/main" id="{DE8B70E8-5566-5945-A7DE-E0F1C642D3CD}"/>
              </a:ext>
            </a:extLst>
          </p:cNvPr>
          <p:cNvSpPr>
            <a:spLocks noGrp="1"/>
          </p:cNvSpPr>
          <p:nvPr>
            <p:ph sz="half" idx="13"/>
          </p:nvPr>
        </p:nvSpPr>
        <p:spPr>
          <a:xfrm>
            <a:off x="6341806" y="1378339"/>
            <a:ext cx="2217076" cy="3216287"/>
          </a:xfrm>
        </p:spPr>
        <p:txBody>
          <a:bodyPr>
            <a:normAutofit fontScale="85000" lnSpcReduction="10000"/>
          </a:bodyPr>
          <a:lstStyle/>
          <a:p>
            <a:pPr marL="0" indent="0">
              <a:buNone/>
            </a:pPr>
            <a:r>
              <a:rPr lang="en-US" dirty="0"/>
              <a:t>I still </a:t>
            </a:r>
            <a:r>
              <a:rPr lang="en-US" b="1" dirty="0"/>
              <a:t>remember</a:t>
            </a:r>
            <a:r>
              <a:rPr lang="en-US" dirty="0"/>
              <a:t> the day my father </a:t>
            </a:r>
            <a:r>
              <a:rPr lang="en-US" b="1" dirty="0"/>
              <a:t>took</a:t>
            </a:r>
            <a:r>
              <a:rPr lang="en-US" dirty="0"/>
              <a:t> me to the Cemetery of Forgotten Books for the first time. It </a:t>
            </a:r>
            <a:r>
              <a:rPr lang="en-US" b="1" dirty="0"/>
              <a:t>was</a:t>
            </a:r>
            <a:r>
              <a:rPr lang="en-US" dirty="0"/>
              <a:t> the early summer of 1945, and we </a:t>
            </a:r>
            <a:r>
              <a:rPr lang="en-US" b="1" dirty="0"/>
              <a:t>walked</a:t>
            </a:r>
            <a:r>
              <a:rPr lang="en-US" dirty="0"/>
              <a:t> through the streets of a Barcelona </a:t>
            </a:r>
            <a:r>
              <a:rPr lang="en-US" b="1" dirty="0"/>
              <a:t>trapped</a:t>
            </a:r>
            <a:r>
              <a:rPr lang="en-US" dirty="0"/>
              <a:t> beneath ashen skies as dawn </a:t>
            </a:r>
            <a:r>
              <a:rPr lang="en-US" b="1" dirty="0"/>
              <a:t>poured</a:t>
            </a:r>
            <a:r>
              <a:rPr lang="en-US" dirty="0"/>
              <a:t> over </a:t>
            </a:r>
            <a:r>
              <a:rPr lang="en-US" dirty="0" err="1"/>
              <a:t>Rambla</a:t>
            </a:r>
            <a:r>
              <a:rPr lang="en-US" dirty="0"/>
              <a:t> de Santa Monica in a wreath of liquid copper.</a:t>
            </a:r>
            <a:r>
              <a:rPr lang="nb-NO" dirty="0"/>
              <a:t> </a:t>
            </a:r>
            <a:endParaRPr lang="en-US" dirty="0"/>
          </a:p>
        </p:txBody>
      </p:sp>
      <p:sp>
        <p:nvSpPr>
          <p:cNvPr id="7" name="Content Placeholder 4">
            <a:extLst>
              <a:ext uri="{FF2B5EF4-FFF2-40B4-BE49-F238E27FC236}">
                <a16:creationId xmlns:a16="http://schemas.microsoft.com/office/drawing/2014/main" id="{09D1C7C7-78B5-2D4C-925E-C02F4B74514C}"/>
              </a:ext>
            </a:extLst>
          </p:cNvPr>
          <p:cNvSpPr txBox="1">
            <a:spLocks/>
          </p:cNvSpPr>
          <p:nvPr/>
        </p:nvSpPr>
        <p:spPr>
          <a:xfrm>
            <a:off x="3387095" y="1378338"/>
            <a:ext cx="2446526" cy="3216287"/>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s-ES" i="1" dirty="0"/>
              <a:t>Ja </a:t>
            </a:r>
            <a:r>
              <a:rPr lang="es-ES" i="1" dirty="0" err="1"/>
              <a:t>kak</a:t>
            </a:r>
            <a:r>
              <a:rPr lang="es-ES" i="1" dirty="0"/>
              <a:t> </a:t>
            </a:r>
            <a:r>
              <a:rPr lang="es-ES" i="1" dirty="0" err="1"/>
              <a:t>sej</a:t>
            </a:r>
            <a:r>
              <a:rPr lang="se-NO" i="1" dirty="0"/>
              <a:t>čas </a:t>
            </a:r>
            <a:r>
              <a:rPr lang="se-NO" b="1" i="1" dirty="0">
                <a:solidFill>
                  <a:srgbClr val="7030A0"/>
                </a:solidFill>
              </a:rPr>
              <a:t>pomnju</a:t>
            </a:r>
            <a:r>
              <a:rPr lang="se-NO" dirty="0"/>
              <a:t> </a:t>
            </a:r>
            <a:r>
              <a:rPr lang="se-NO" i="1" dirty="0"/>
              <a:t>to ranee utro, kogda otec vperv</a:t>
            </a:r>
            <a:r>
              <a:rPr lang="es-ES" i="1" dirty="0"/>
              <a:t>ye </a:t>
            </a:r>
            <a:r>
              <a:rPr lang="es-ES" b="1" i="1" dirty="0" err="1">
                <a:solidFill>
                  <a:schemeClr val="accent6"/>
                </a:solidFill>
              </a:rPr>
              <a:t>povel</a:t>
            </a:r>
            <a:r>
              <a:rPr lang="es-ES" b="1" dirty="0"/>
              <a:t> </a:t>
            </a:r>
            <a:r>
              <a:rPr lang="es-ES" i="1" dirty="0" err="1"/>
              <a:t>menja</a:t>
            </a:r>
            <a:r>
              <a:rPr lang="es-ES" i="1" dirty="0"/>
              <a:t> na </a:t>
            </a:r>
            <a:r>
              <a:rPr lang="es-ES" i="1" dirty="0" err="1"/>
              <a:t>Kladbi</a:t>
            </a:r>
            <a:r>
              <a:rPr lang="cs-CZ" i="1" dirty="0" err="1"/>
              <a:t>šče</a:t>
            </a:r>
            <a:r>
              <a:rPr lang="cs-CZ" i="1" dirty="0"/>
              <a:t> </a:t>
            </a:r>
            <a:r>
              <a:rPr lang="cs-CZ" i="1" dirty="0" err="1"/>
              <a:t>Zabytyx</a:t>
            </a:r>
            <a:r>
              <a:rPr lang="cs-CZ" i="1" dirty="0"/>
              <a:t> </a:t>
            </a:r>
            <a:r>
              <a:rPr lang="cs-CZ" i="1" dirty="0" err="1"/>
              <a:t>Knig</a:t>
            </a:r>
            <a:r>
              <a:rPr lang="cs-CZ" i="1" dirty="0"/>
              <a:t>. </a:t>
            </a:r>
            <a:r>
              <a:rPr lang="cs-CZ" b="1" i="1" dirty="0" err="1">
                <a:solidFill>
                  <a:srgbClr val="7030A0"/>
                </a:solidFill>
              </a:rPr>
              <a:t>Stojali</a:t>
            </a:r>
            <a:r>
              <a:rPr lang="cs-CZ" dirty="0"/>
              <a:t> </a:t>
            </a:r>
            <a:r>
              <a:rPr lang="cs-CZ" i="1" dirty="0" err="1"/>
              <a:t>pervye</a:t>
            </a:r>
            <a:r>
              <a:rPr lang="cs-CZ" i="1" dirty="0"/>
              <a:t> dni leta </a:t>
            </a:r>
            <a:r>
              <a:rPr lang="nb-NO" i="1" dirty="0"/>
              <a:t>1945 goda. My </a:t>
            </a:r>
            <a:r>
              <a:rPr lang="cs-CZ" b="1" i="1" dirty="0">
                <a:solidFill>
                  <a:srgbClr val="7030A0"/>
                </a:solidFill>
              </a:rPr>
              <a:t>šli</a:t>
            </a:r>
            <a:r>
              <a:rPr lang="cs-CZ" b="1" dirty="0"/>
              <a:t> </a:t>
            </a:r>
            <a:r>
              <a:rPr lang="cs-CZ" i="1" dirty="0"/>
              <a:t>po </a:t>
            </a:r>
            <a:r>
              <a:rPr lang="cs-CZ" i="1" dirty="0" err="1"/>
              <a:t>ulicam</a:t>
            </a:r>
            <a:r>
              <a:rPr lang="cs-CZ" i="1" dirty="0"/>
              <a:t> </a:t>
            </a:r>
            <a:r>
              <a:rPr lang="cs-CZ" i="1" dirty="0" err="1"/>
              <a:t>Barselony</a:t>
            </a:r>
            <a:r>
              <a:rPr lang="cs-CZ" i="1" dirty="0"/>
              <a:t>, </a:t>
            </a:r>
            <a:r>
              <a:rPr lang="cs-CZ" b="1" i="1" dirty="0" err="1">
                <a:solidFill>
                  <a:schemeClr val="accent6"/>
                </a:solidFill>
              </a:rPr>
              <a:t>nakrytoj</a:t>
            </a:r>
            <a:r>
              <a:rPr lang="cs-CZ" dirty="0"/>
              <a:t> </a:t>
            </a:r>
            <a:r>
              <a:rPr lang="cs-CZ" i="1" dirty="0" err="1"/>
              <a:t>pepel</a:t>
            </a:r>
            <a:r>
              <a:rPr lang="nb-NO" i="1" dirty="0"/>
              <a:t>’</a:t>
            </a:r>
            <a:r>
              <a:rPr lang="nb-NO" i="1" dirty="0" err="1"/>
              <a:t>nym</a:t>
            </a:r>
            <a:r>
              <a:rPr lang="nb-NO" i="1" dirty="0"/>
              <a:t> </a:t>
            </a:r>
            <a:r>
              <a:rPr lang="nb-NO" i="1" dirty="0" err="1"/>
              <a:t>nebom</a:t>
            </a:r>
            <a:r>
              <a:rPr lang="nb-NO" i="1" dirty="0"/>
              <a:t>, i </a:t>
            </a:r>
            <a:r>
              <a:rPr lang="nb-NO" i="1" dirty="0" err="1"/>
              <a:t>mutnoe</a:t>
            </a:r>
            <a:r>
              <a:rPr lang="nb-NO" i="1" dirty="0"/>
              <a:t> </a:t>
            </a:r>
            <a:r>
              <a:rPr lang="nb-NO" i="1" dirty="0" err="1"/>
              <a:t>solnce</a:t>
            </a:r>
            <a:r>
              <a:rPr lang="nb-NO" i="1" dirty="0"/>
              <a:t> </a:t>
            </a:r>
            <a:r>
              <a:rPr lang="cs-CZ" i="1" dirty="0" err="1"/>
              <a:t>židkoj</a:t>
            </a:r>
            <a:r>
              <a:rPr lang="cs-CZ" i="1" dirty="0"/>
              <a:t> </a:t>
            </a:r>
            <a:r>
              <a:rPr lang="cs-CZ" i="1" dirty="0" err="1"/>
              <a:t>me</a:t>
            </a:r>
            <a:r>
              <a:rPr lang="nb-NO" i="1" dirty="0" err="1"/>
              <a:t>d’ju</a:t>
            </a:r>
            <a:r>
              <a:rPr lang="nb-NO" i="1" dirty="0"/>
              <a:t> </a:t>
            </a:r>
            <a:r>
              <a:rPr lang="nb-NO" b="1" i="1" dirty="0" err="1">
                <a:solidFill>
                  <a:srgbClr val="7030A0"/>
                </a:solidFill>
              </a:rPr>
              <a:t>rastekalos</a:t>
            </a:r>
            <a:r>
              <a:rPr lang="nb-NO" b="1" i="1" dirty="0">
                <a:solidFill>
                  <a:srgbClr val="7030A0"/>
                </a:solidFill>
              </a:rPr>
              <a:t>’</a:t>
            </a:r>
            <a:r>
              <a:rPr lang="nb-NO" b="1" dirty="0">
                <a:solidFill>
                  <a:srgbClr val="7030A0"/>
                </a:solidFill>
              </a:rPr>
              <a:t> </a:t>
            </a:r>
            <a:r>
              <a:rPr lang="nb-NO" i="1" dirty="0" err="1"/>
              <a:t>po</a:t>
            </a:r>
            <a:r>
              <a:rPr lang="nb-NO" i="1" dirty="0"/>
              <a:t> </a:t>
            </a:r>
            <a:r>
              <a:rPr lang="nb-NO" i="1" dirty="0" err="1"/>
              <a:t>bul’varu</a:t>
            </a:r>
            <a:r>
              <a:rPr lang="nb-NO" i="1" dirty="0"/>
              <a:t> Santa-Monica.</a:t>
            </a:r>
            <a:r>
              <a:rPr lang="nb-NO" dirty="0"/>
              <a:t> </a:t>
            </a:r>
            <a:endParaRPr lang="en-US" dirty="0"/>
          </a:p>
        </p:txBody>
      </p:sp>
      <p:sp>
        <p:nvSpPr>
          <p:cNvPr id="2" name="TextBox 1">
            <a:extLst>
              <a:ext uri="{FF2B5EF4-FFF2-40B4-BE49-F238E27FC236}">
                <a16:creationId xmlns:a16="http://schemas.microsoft.com/office/drawing/2014/main" id="{8A4B6B45-AABC-3341-B9CE-5344612FEA8F}"/>
              </a:ext>
            </a:extLst>
          </p:cNvPr>
          <p:cNvSpPr txBox="1"/>
          <p:nvPr/>
        </p:nvSpPr>
        <p:spPr>
          <a:xfrm>
            <a:off x="1256082" y="4465780"/>
            <a:ext cx="3571557" cy="461665"/>
          </a:xfrm>
          <a:prstGeom prst="rect">
            <a:avLst/>
          </a:prstGeom>
          <a:noFill/>
        </p:spPr>
        <p:txBody>
          <a:bodyPr wrap="square" rtlCol="0">
            <a:spAutoFit/>
          </a:bodyPr>
          <a:lstStyle/>
          <a:p>
            <a:r>
              <a:rPr lang="en-US" sz="2400" b="1" dirty="0">
                <a:solidFill>
                  <a:schemeClr val="accent6"/>
                </a:solidFill>
              </a:rPr>
              <a:t>Perfective</a:t>
            </a:r>
            <a:r>
              <a:rPr lang="en-US" sz="2400" b="1" dirty="0"/>
              <a:t> vs. </a:t>
            </a:r>
            <a:r>
              <a:rPr lang="en-US" sz="2400" b="1" dirty="0">
                <a:solidFill>
                  <a:srgbClr val="7030A0"/>
                </a:solidFill>
              </a:rPr>
              <a:t>Imperfective</a:t>
            </a:r>
          </a:p>
        </p:txBody>
      </p:sp>
    </p:spTree>
    <p:extLst>
      <p:ext uri="{BB962C8B-B14F-4D97-AF65-F5344CB8AC3E}">
        <p14:creationId xmlns:p14="http://schemas.microsoft.com/office/powerpoint/2010/main" val="1169660412"/>
      </p:ext>
    </p:extLst>
  </p:cSld>
  <p:clrMapOvr>
    <a:masterClrMapping/>
  </p:clrMapOvr>
</p:sld>
</file>

<file path=ppt/theme/theme1.xml><?xml version="1.0" encoding="utf-8"?>
<a:theme xmlns:a="http://schemas.openxmlformats.org/drawingml/2006/main" name="Mal_rod">
  <a:themeElements>
    <a:clrScheme name="Egendefinert 5">
      <a:dk1>
        <a:sysClr val="windowText" lastClr="000000"/>
      </a:dk1>
      <a:lt1>
        <a:sysClr val="window" lastClr="FFFFFF"/>
      </a:lt1>
      <a:dk2>
        <a:srgbClr val="00617F"/>
      </a:dk2>
      <a:lt2>
        <a:srgbClr val="EEECE1"/>
      </a:lt2>
      <a:accent1>
        <a:srgbClr val="00617F"/>
      </a:accent1>
      <a:accent2>
        <a:srgbClr val="CB343B"/>
      </a:accent2>
      <a:accent3>
        <a:srgbClr val="15718F"/>
      </a:accent3>
      <a:accent4>
        <a:srgbClr val="59A1A2"/>
      </a:accent4>
      <a:accent5>
        <a:srgbClr val="26828C"/>
      </a:accent5>
      <a:accent6>
        <a:srgbClr val="DE7C00"/>
      </a:accent6>
      <a:hlink>
        <a:srgbClr val="007396"/>
      </a:hlink>
      <a:folHlink>
        <a:srgbClr val="A6BB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l_bla_169" id="{4DD19B15-F40E-064D-9738-910DB9C1317A}" vid="{2AD85340-19BF-894F-9411-1AFC7D99A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Mal_blaa_169</Template>
  <TotalTime>2332</TotalTime>
  <Words>3172</Words>
  <Application>Microsoft Macintosh PowerPoint</Application>
  <PresentationFormat>On-screen Show (16:9)</PresentationFormat>
  <Paragraphs>330</Paragraphs>
  <Slides>35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MS Mincho</vt:lpstr>
      <vt:lpstr>ＭＳ Ｐゴシック</vt:lpstr>
      <vt:lpstr>ＭＳ Ｐゴシック</vt:lpstr>
      <vt:lpstr>Arial</vt:lpstr>
      <vt:lpstr>Calibri</vt:lpstr>
      <vt:lpstr>Open Sans</vt:lpstr>
      <vt:lpstr>Open Sans Light</vt:lpstr>
      <vt:lpstr>Times New Roman</vt:lpstr>
      <vt:lpstr>Mal_rod</vt:lpstr>
      <vt:lpstr>The Relationship of Context to Aspect in Russian: An Experiment</vt:lpstr>
      <vt:lpstr>Experimental Approach to Russian Aspect</vt:lpstr>
      <vt:lpstr>Overview</vt:lpstr>
      <vt:lpstr>Construal: A pickpocket stole Frank’s money  -or-  Frank’s money got stolen by a pickpocket</vt:lpstr>
      <vt:lpstr>Redundancy</vt:lpstr>
      <vt:lpstr>English definiteness and Russian Aspect</vt:lpstr>
      <vt:lpstr>The opening lines of La Sombra del Viento  by Carlos Ruíz Zafón 2001 </vt:lpstr>
      <vt:lpstr>Spanish and Russian aspect often correspond</vt:lpstr>
      <vt:lpstr>Spanish aspect is inflectional Russian aspect is lexical: ALL forms of ALL verbs</vt:lpstr>
      <vt:lpstr>Aspectual contrasts available in Russian </vt:lpstr>
      <vt:lpstr>What motivated this experiment</vt:lpstr>
      <vt:lpstr>What motivated this experiment</vt:lpstr>
      <vt:lpstr>What motivated this experiment</vt:lpstr>
      <vt:lpstr>How do native speakers of Russian react to  aspectual choices in extended authentic context?</vt:lpstr>
      <vt:lpstr>Stimuli and Participants</vt:lpstr>
      <vt:lpstr>Participants were NOT told what the original aspect was</vt:lpstr>
      <vt:lpstr>What our experiment looked like:</vt:lpstr>
      <vt:lpstr>111,364 vectors of data with values for: </vt:lpstr>
      <vt:lpstr>Results of mixed-effects ordinal regression model </vt:lpstr>
      <vt:lpstr>Results of mixed-effects ordinal regression model </vt:lpstr>
      <vt:lpstr>PowerPoint Presentation</vt:lpstr>
      <vt:lpstr>Redundancy vs.  Construal</vt:lpstr>
      <vt:lpstr>Redundancy vs.  Construal</vt:lpstr>
      <vt:lpstr>Examples of test items where redundancy of aspect is HIGH and construal is LOW</vt:lpstr>
      <vt:lpstr>Redundancy vs.  Construal</vt:lpstr>
      <vt:lpstr>Examples of test items where redundancy of aspect is LOW and construal is HIGH</vt:lpstr>
      <vt:lpstr>Redundancy vs.  Construal</vt:lpstr>
      <vt:lpstr>Redundancy vs.  Construal</vt:lpstr>
      <vt:lpstr>Native speakers are less consistent in rating the non-original aspect</vt:lpstr>
      <vt:lpstr>PowerPoint Presentation</vt:lpstr>
      <vt:lpstr>PowerPoint Presentation</vt:lpstr>
      <vt:lpstr>Native Speakers Differ in Their Choices, Especially When Reacting to Non-Authentic Language</vt:lpstr>
      <vt:lpstr>Conclusions</vt:lpstr>
      <vt:lpstr>What’s next:</vt:lpstr>
      <vt:lpstr>Selected Bibliography: Janda on Aspect</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our language textbooks are like overstuffed suitcases </dc:title>
  <dc:creator>Microsoft Office User</dc:creator>
  <cp:lastModifiedBy>Laura A Janda</cp:lastModifiedBy>
  <cp:revision>98</cp:revision>
  <cp:lastPrinted>2018-03-12T12:15:38Z</cp:lastPrinted>
  <dcterms:created xsi:type="dcterms:W3CDTF">2017-10-19T18:34:55Z</dcterms:created>
  <dcterms:modified xsi:type="dcterms:W3CDTF">2018-07-07T08:44:36Z</dcterms:modified>
</cp:coreProperties>
</file>